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1"/>
    <p:sldMasterId id="2147483709" r:id="rId2"/>
  </p:sldMasterIdLst>
  <p:notesMasterIdLst>
    <p:notesMasterId r:id="rId8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embeddedFontLst>
    <p:embeddedFont>
      <p:font typeface="Georgia" panose="02040502050405020303" pitchFamily="18" charset="0"/>
      <p:regular r:id="rId82"/>
      <p:bold r:id="rId83"/>
      <p:italic r:id="rId84"/>
      <p:boldItalic r:id="rId85"/>
    </p:embeddedFont>
    <p:embeddedFont>
      <p:font typeface="Helvetica Neue" panose="02000503000000020004" pitchFamily="2" charset="0"/>
      <p:regular r:id="rId86"/>
      <p:bold r:id="rId87"/>
      <p:italic r:id="rId88"/>
      <p:boldItalic r:id="rId89"/>
    </p:embeddedFont>
    <p:embeddedFont>
      <p:font typeface="Roboto" panose="02000000000000000000" pitchFamily="2" charset="0"/>
      <p:regular r:id="rId90"/>
      <p:bold r:id="rId91"/>
      <p:italic r:id="rId92"/>
      <p:boldItalic r:id="rId9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81"/>
  </p:normalViewPr>
  <p:slideViewPr>
    <p:cSldViewPr snapToGrid="0">
      <p:cViewPr varScale="1">
        <p:scale>
          <a:sx n="136" d="100"/>
          <a:sy n="136" d="100"/>
        </p:scale>
        <p:origin x="1152" y="48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font" Target="fonts/font9.fntdata"/><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1.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6.fntdata"/><Relationship Id="rId61" Type="http://schemas.openxmlformats.org/officeDocument/2006/relationships/slide" Target="slides/slide59.xml"/><Relationship Id="rId82"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2157e70e411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2157e70e41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f77180688d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2f77180688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ec67828c4a_0_9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ec67828c4a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2ec67828c4a_0_9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2ec67828c4a_0_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2ec67828c4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2ec67828c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ec67828c4a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55" name="Google Shape;455;g2ec67828c4a_0_4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157e70e411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157e70e41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157e70e411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2157e70e41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2ee4deb15e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2ee4deb15e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ec67828c4a_0_9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2ec67828c4a_0_9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fabba685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2fabba685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ee4deb15eb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2ee4deb15eb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ee4deb15eb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2ee4deb15eb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ed6adcfc53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2ed6adcfc53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ed6adcfc5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ed6adcfc5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2ec67828c4a_0_9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2ec67828c4a_0_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efb7c1a18b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2efb7c1a18b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f2b8c6132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f2b8c613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f1f7baa691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f1f7baa69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2f1f7baa691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2f1f7baa691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ec67828c4a_0_10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ec67828c4a_0_1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eccf75a47c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2eccf75a47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1be5568ee3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1be5568ee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2ed4cbc95c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2ed4cbc95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ed6adcfc5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2ed6adcfc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f1ec1d27b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f1ec1d27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2f2b8c61323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2f2b8c6132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ef1ec1d27b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2ef1ec1d27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ef1ec1d27b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2ef1ec1d27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f1f7baa69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f1f7baa6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2ef1ec1d27b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2ef1ec1d27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2ec67828c4a_0_10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2ec67828c4a_0_10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efb516254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2efb516254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2efb5162540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efb516254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f13f4be1e8_1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2f13f4be1e8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21be5568ee3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21be5568ee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2ec67828c4a_0_10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2ec67828c4a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2ef1ec1d27b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2ef1ec1d27b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2ed6adcfc53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2ed6adcfc53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2f1f7baa691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2f1f7baa69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2ee4deb15eb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0" name="Google Shape;800;g2ee4deb15eb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2ec67828c4a_0_10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2ec67828c4a_0_10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2f77180688d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2f77180688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2efb5162540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2efb5162540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efb7c1a18b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2efb7c1a18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2eccf75a47c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6" name="Google Shape;836;g2eccf75a47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2efb7c1a18b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 name="Google Shape;843;g2efb7c1a18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2ed6adcfc53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1" name="Google Shape;851;g2ed6adcfc53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2ec67828c4a_0_10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2ec67828c4a_0_10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2eccf75a47c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2eccf75a47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2efb5162540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2efb5162540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2efb7c1a18b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2efb7c1a18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2efb7c1a18b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2efb7c1a18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2efb7c1a18b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2efb7c1a18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2efb7c1a18b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2efb7c1a18b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2faee591bf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g2faee591b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2fabba685e1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 name="Google Shape;922;g2fabba685e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2fabba685e1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2fabba685e1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2ec67828c4a_0_10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7" name="Google Shape;937;g2ec67828c4a_0_1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2f0757600a1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2f0757600a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2f0757600a1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2f0757600a1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2eccf75a47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2eccf75a4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2efb7c1a18b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3" name="Google Shape;973;g2efb7c1a18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g2efb7c1a18b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0" name="Google Shape;980;g2efb7c1a18b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2eccf75a47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8" name="Google Shape;988;g2eccf75a47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2f36a07ce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2f36a07ce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2ed6adcfc53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2ed6adcfc53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g2ed6adcfc53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2" name="Google Shape;1012;g2ed6adcfc53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2f1f7baa691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2f1f7baa691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2efb5162540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6" name="Google Shape;1026;g2efb5162540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2efb7c1a18b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3" name="Google Shape;1033;g2efb7c1a18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f13f4be1e8_1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2f13f4be1e8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2f13f4be1e8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2f13f4be1e8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2f2b8c6132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2f2b8c6132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g21c10332f5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1" name="Google Shape;1061;g21c10332f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2f1f7baa691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2f1f7baa69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2f0757600a1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2f0757600a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9" name="Google Shape;59;p14"/>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62"/>
        <p:cNvGrpSpPr/>
        <p:nvPr/>
      </p:nvGrpSpPr>
      <p:grpSpPr>
        <a:xfrm>
          <a:off x="0" y="0"/>
          <a:ext cx="0" cy="0"/>
          <a:chOff x="0" y="0"/>
          <a:chExt cx="0" cy="0"/>
        </a:xfrm>
      </p:grpSpPr>
      <p:sp>
        <p:nvSpPr>
          <p:cNvPr id="63" name="Google Shape;63;p15"/>
          <p:cNvSpPr/>
          <p:nvPr/>
        </p:nvSpPr>
        <p:spPr>
          <a:xfrm>
            <a:off x="0" y="0"/>
            <a:ext cx="6072300" cy="2571900"/>
          </a:xfrm>
          <a:prstGeom prst="rect">
            <a:avLst/>
          </a:prstGeom>
          <a:solidFill>
            <a:srgbClr val="46464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4" name="Google Shape;64;p15"/>
          <p:cNvSpPr/>
          <p:nvPr/>
        </p:nvSpPr>
        <p:spPr>
          <a:xfrm>
            <a:off x="0" y="2571750"/>
            <a:ext cx="6072300" cy="857400"/>
          </a:xfrm>
          <a:prstGeom prst="rect">
            <a:avLst/>
          </a:prstGeom>
          <a:solidFill>
            <a:srgbClr val="D04A0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5" name="Google Shape;65;p15"/>
          <p:cNvSpPr/>
          <p:nvPr/>
        </p:nvSpPr>
        <p:spPr>
          <a:xfrm>
            <a:off x="6072188" y="0"/>
            <a:ext cx="3071700" cy="2571900"/>
          </a:xfrm>
          <a:prstGeom prst="rect">
            <a:avLst/>
          </a:prstGeom>
          <a:solidFill>
            <a:srgbClr val="EB8C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 name="Google Shape;66;p15"/>
          <p:cNvSpPr txBox="1">
            <a:spLocks noGrp="1"/>
          </p:cNvSpPr>
          <p:nvPr>
            <p:ph type="ctrTitle"/>
          </p:nvPr>
        </p:nvSpPr>
        <p:spPr>
          <a:xfrm>
            <a:off x="332184" y="321469"/>
            <a:ext cx="5563800" cy="1821600"/>
          </a:xfrm>
          <a:prstGeom prst="rect">
            <a:avLst/>
          </a:prstGeom>
          <a:noFill/>
          <a:ln>
            <a:noFill/>
          </a:ln>
        </p:spPr>
        <p:txBody>
          <a:bodyPr spcFirstLastPara="1" wrap="square" lIns="0" tIns="0" rIns="0" bIns="0" anchor="b" anchorCtr="0">
            <a:normAutofit/>
          </a:bodyPr>
          <a:lstStyle>
            <a:lvl1pPr lvl="0" algn="l" rtl="0">
              <a:lnSpc>
                <a:spcPct val="85000"/>
              </a:lnSpc>
              <a:spcBef>
                <a:spcPts val="0"/>
              </a:spcBef>
              <a:spcAft>
                <a:spcPts val="0"/>
              </a:spcAft>
              <a:buClr>
                <a:schemeClr val="lt1"/>
              </a:buClr>
              <a:buSzPts val="4500"/>
              <a:buFont typeface="Georgia"/>
              <a:buNone/>
              <a:defRPr sz="4500">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ubTitle" idx="1"/>
          </p:nvPr>
        </p:nvSpPr>
        <p:spPr>
          <a:xfrm>
            <a:off x="332185" y="2811780"/>
            <a:ext cx="4105200" cy="4458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lt1"/>
              </a:buClr>
              <a:buSzPts val="1200"/>
              <a:buNone/>
              <a:defRPr sz="1200" b="0">
                <a:solidFill>
                  <a:schemeClr val="lt1"/>
                </a:solidFill>
              </a:defRPr>
            </a:lvl1pPr>
            <a:lvl2pPr lvl="1" algn="l" rtl="0">
              <a:lnSpc>
                <a:spcPct val="100000"/>
              </a:lnSpc>
              <a:spcBef>
                <a:spcPts val="0"/>
              </a:spcBef>
              <a:spcAft>
                <a:spcPts val="0"/>
              </a:spcAft>
              <a:buClr>
                <a:schemeClr val="lt1"/>
              </a:buClr>
              <a:buSzPts val="1200"/>
              <a:buNone/>
              <a:defRPr sz="1200">
                <a:solidFill>
                  <a:schemeClr val="lt1"/>
                </a:solidFill>
              </a:defRPr>
            </a:lvl2pPr>
            <a:lvl3pPr lvl="2" algn="l" rtl="0">
              <a:lnSpc>
                <a:spcPct val="100000"/>
              </a:lnSpc>
              <a:spcBef>
                <a:spcPts val="0"/>
              </a:spcBef>
              <a:spcAft>
                <a:spcPts val="0"/>
              </a:spcAft>
              <a:buClr>
                <a:schemeClr val="lt1"/>
              </a:buClr>
              <a:buSzPts val="1200"/>
              <a:buNone/>
              <a:defRPr sz="1200">
                <a:solidFill>
                  <a:schemeClr val="lt1"/>
                </a:solidFill>
              </a:defRPr>
            </a:lvl3pPr>
            <a:lvl4pPr lvl="3" algn="l" rtl="0">
              <a:lnSpc>
                <a:spcPct val="100000"/>
              </a:lnSpc>
              <a:spcBef>
                <a:spcPts val="0"/>
              </a:spcBef>
              <a:spcAft>
                <a:spcPts val="0"/>
              </a:spcAft>
              <a:buClr>
                <a:schemeClr val="lt1"/>
              </a:buClr>
              <a:buSzPts val="1200"/>
              <a:buNone/>
              <a:defRPr sz="1200">
                <a:solidFill>
                  <a:schemeClr val="lt1"/>
                </a:solidFill>
              </a:defRPr>
            </a:lvl4pPr>
            <a:lvl5pPr lvl="4" algn="l" rtl="0">
              <a:lnSpc>
                <a:spcPct val="100000"/>
              </a:lnSpc>
              <a:spcBef>
                <a:spcPts val="0"/>
              </a:spcBef>
              <a:spcAft>
                <a:spcPts val="0"/>
              </a:spcAft>
              <a:buClr>
                <a:schemeClr val="lt1"/>
              </a:buClr>
              <a:buSzPts val="1200"/>
              <a:buNone/>
              <a:defRPr sz="1200">
                <a:solidFill>
                  <a:schemeClr val="lt1"/>
                </a:solidFill>
              </a:defRPr>
            </a:lvl5pPr>
            <a:lvl6pPr lvl="5" algn="l" rtl="0">
              <a:lnSpc>
                <a:spcPct val="100000"/>
              </a:lnSpc>
              <a:spcBef>
                <a:spcPts val="0"/>
              </a:spcBef>
              <a:spcAft>
                <a:spcPts val="0"/>
              </a:spcAft>
              <a:buClr>
                <a:schemeClr val="lt1"/>
              </a:buClr>
              <a:buSzPts val="1200"/>
              <a:buNone/>
              <a:defRPr sz="1200">
                <a:solidFill>
                  <a:schemeClr val="lt1"/>
                </a:solidFill>
              </a:defRPr>
            </a:lvl6pPr>
            <a:lvl7pPr lvl="6" algn="l" rtl="0">
              <a:lnSpc>
                <a:spcPct val="100000"/>
              </a:lnSpc>
              <a:spcBef>
                <a:spcPts val="0"/>
              </a:spcBef>
              <a:spcAft>
                <a:spcPts val="0"/>
              </a:spcAft>
              <a:buClr>
                <a:schemeClr val="lt1"/>
              </a:buClr>
              <a:buSzPts val="1200"/>
              <a:buNone/>
              <a:defRPr sz="1200">
                <a:solidFill>
                  <a:schemeClr val="lt1"/>
                </a:solidFill>
              </a:defRPr>
            </a:lvl7pPr>
            <a:lvl8pPr lvl="7" algn="l" rtl="0">
              <a:lnSpc>
                <a:spcPct val="100000"/>
              </a:lnSpc>
              <a:spcBef>
                <a:spcPts val="0"/>
              </a:spcBef>
              <a:spcAft>
                <a:spcPts val="0"/>
              </a:spcAft>
              <a:buClr>
                <a:schemeClr val="lt1"/>
              </a:buClr>
              <a:buSzPts val="1200"/>
              <a:buNone/>
              <a:defRPr sz="1200">
                <a:solidFill>
                  <a:schemeClr val="lt1"/>
                </a:solidFill>
              </a:defRPr>
            </a:lvl8pPr>
            <a:lvl9pPr lvl="8" algn="l" rtl="0">
              <a:lnSpc>
                <a:spcPct val="100000"/>
              </a:lnSpc>
              <a:spcBef>
                <a:spcPts val="0"/>
              </a:spcBef>
              <a:spcAft>
                <a:spcPts val="0"/>
              </a:spcAft>
              <a:buClr>
                <a:schemeClr val="lt1"/>
              </a:buClr>
              <a:buSzPts val="1200"/>
              <a:buNone/>
              <a:defRPr sz="1200">
                <a:solidFill>
                  <a:schemeClr val="lt1"/>
                </a:solidFill>
              </a:defRPr>
            </a:lvl9pPr>
          </a:lstStyle>
          <a:p>
            <a:endParaRPr/>
          </a:p>
        </p:txBody>
      </p:sp>
      <p:pic>
        <p:nvPicPr>
          <p:cNvPr id="68" name="Google Shape;68;p15"/>
          <p:cNvPicPr preferRelativeResize="0"/>
          <p:nvPr/>
        </p:nvPicPr>
        <p:blipFill rotWithShape="1">
          <a:blip r:embed="rId2">
            <a:alphaModFix/>
          </a:blip>
          <a:srcRect/>
          <a:stretch/>
        </p:blipFill>
        <p:spPr>
          <a:xfrm>
            <a:off x="138854" y="3998214"/>
            <a:ext cx="1227583" cy="101338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genda" type="obj">
  <p:cSld name="OBJECT">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body" idx="1"/>
          </p:nvPr>
        </p:nvSpPr>
        <p:spPr>
          <a:xfrm>
            <a:off x="332184" y="1577340"/>
            <a:ext cx="8479500" cy="3055500"/>
          </a:xfrm>
          <a:prstGeom prst="rect">
            <a:avLst/>
          </a:prstGeom>
          <a:noFill/>
          <a:ln>
            <a:noFill/>
          </a:ln>
        </p:spPr>
        <p:txBody>
          <a:bodyPr spcFirstLastPara="1" wrap="square" lIns="0" tIns="0" rIns="0" bIns="0" anchor="t" anchorCtr="0">
            <a:noAutofit/>
          </a:bodyPr>
          <a:lstStyle>
            <a:lvl1pPr marL="457200" lvl="0" indent="-361950" algn="l" rtl="0">
              <a:lnSpc>
                <a:spcPct val="90000"/>
              </a:lnSpc>
              <a:spcBef>
                <a:spcPts val="0"/>
              </a:spcBef>
              <a:spcAft>
                <a:spcPts val="0"/>
              </a:spcAft>
              <a:buClr>
                <a:schemeClr val="accent1"/>
              </a:buClr>
              <a:buSzPts val="2100"/>
              <a:buFont typeface="Georgia"/>
              <a:buAutoNum type="arabicPeriod"/>
              <a:defRPr sz="2100" b="0">
                <a:solidFill>
                  <a:schemeClr val="dk1"/>
                </a:solidFill>
              </a:defRPr>
            </a:lvl1pPr>
            <a:lvl2pPr marL="914400" lvl="1" indent="-228600" algn="l" rtl="0">
              <a:lnSpc>
                <a:spcPct val="100000"/>
              </a:lnSpc>
              <a:spcBef>
                <a:spcPts val="500"/>
              </a:spcBef>
              <a:spcAft>
                <a:spcPts val="0"/>
              </a:spcAft>
              <a:buClr>
                <a:schemeClr val="accent4"/>
              </a:buClr>
              <a:buSzPts val="1200"/>
              <a:buFont typeface="Georgia"/>
              <a:buNone/>
              <a:defRPr sz="1200"/>
            </a:lvl2pPr>
            <a:lvl3pPr marL="1371600" lvl="2" indent="-304800" algn="l" rtl="0">
              <a:lnSpc>
                <a:spcPct val="100000"/>
              </a:lnSpc>
              <a:spcBef>
                <a:spcPts val="500"/>
              </a:spcBef>
              <a:spcAft>
                <a:spcPts val="0"/>
              </a:spcAft>
              <a:buClr>
                <a:schemeClr val="dk1"/>
              </a:buClr>
              <a:buSzPts val="1200"/>
              <a:buChar char="•"/>
              <a:defRPr/>
            </a:lvl3pPr>
            <a:lvl4pPr marL="1828800" lvl="3" indent="-304800" algn="l" rtl="0">
              <a:lnSpc>
                <a:spcPct val="100000"/>
              </a:lnSpc>
              <a:spcBef>
                <a:spcPts val="500"/>
              </a:spcBef>
              <a:spcAft>
                <a:spcPts val="0"/>
              </a:spcAft>
              <a:buClr>
                <a:schemeClr val="dk1"/>
              </a:buClr>
              <a:buSzPts val="12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04800" algn="l" rtl="0">
              <a:lnSpc>
                <a:spcPct val="100000"/>
              </a:lnSpc>
              <a:spcBef>
                <a:spcPts val="500"/>
              </a:spcBef>
              <a:spcAft>
                <a:spcPts val="0"/>
              </a:spcAft>
              <a:buClr>
                <a:schemeClr val="dk1"/>
              </a:buClr>
              <a:buSzPts val="1200"/>
              <a:buChar char="–"/>
              <a:defRPr/>
            </a:lvl6pPr>
            <a:lvl7pPr marL="3200400" lvl="6" indent="-304800" algn="l" rtl="0">
              <a:lnSpc>
                <a:spcPct val="100000"/>
              </a:lnSpc>
              <a:spcBef>
                <a:spcPts val="500"/>
              </a:spcBef>
              <a:spcAft>
                <a:spcPts val="0"/>
              </a:spcAft>
              <a:buClr>
                <a:schemeClr val="dk1"/>
              </a:buClr>
              <a:buSzPts val="1200"/>
              <a:buChar char="•"/>
              <a:defRPr/>
            </a:lvl7pPr>
            <a:lvl8pPr marL="3657600" lvl="7" indent="-304800" algn="l" rtl="0">
              <a:lnSpc>
                <a:spcPct val="100000"/>
              </a:lnSpc>
              <a:spcBef>
                <a:spcPts val="500"/>
              </a:spcBef>
              <a:spcAft>
                <a:spcPts val="0"/>
              </a:spcAft>
              <a:buClr>
                <a:schemeClr val="dk1"/>
              </a:buClr>
              <a:buSzPts val="1200"/>
              <a:buChar char="–"/>
              <a:defRPr/>
            </a:lvl8pPr>
            <a:lvl9pPr marL="4114800" lvl="8" indent="-304800" algn="l" rtl="0">
              <a:lnSpc>
                <a:spcPct val="100000"/>
              </a:lnSpc>
              <a:spcBef>
                <a:spcPts val="500"/>
              </a:spcBef>
              <a:spcAft>
                <a:spcPts val="500"/>
              </a:spcAft>
              <a:buClr>
                <a:schemeClr val="dk1"/>
              </a:buClr>
              <a:buSzPts val="1200"/>
              <a:buChar char="•"/>
              <a:defRPr/>
            </a:lvl9pPr>
          </a:lstStyle>
          <a:p>
            <a:endParaRPr/>
          </a:p>
        </p:txBody>
      </p:sp>
      <p:sp>
        <p:nvSpPr>
          <p:cNvPr id="72" name="Google Shape;72;p16"/>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3" name="Google Shape;73;p16"/>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4" name="Google Shape;74;p16"/>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ull Content">
  <p:cSld name="Title and Full Content">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body" idx="1"/>
          </p:nvPr>
        </p:nvSpPr>
        <p:spPr>
          <a:xfrm>
            <a:off x="332185" y="1577340"/>
            <a:ext cx="8479500" cy="3055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78" name="Google Shape;78;p17"/>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ull Content - Subtitle">
  <p:cSld name="Title and Full Content - Subtitle">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84" name="Google Shape;84;p18"/>
          <p:cNvSpPr txBox="1">
            <a:spLocks noGrp="1"/>
          </p:cNvSpPr>
          <p:nvPr>
            <p:ph type="body" idx="2"/>
          </p:nvPr>
        </p:nvSpPr>
        <p:spPr>
          <a:xfrm>
            <a:off x="332185" y="1577579"/>
            <a:ext cx="84795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85" name="Google Shape;85;p18"/>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6" name="Google Shape;86;p18"/>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8"/>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Content">
  <p:cSld name="One Column Content">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0" name="Google Shape;90;p19"/>
          <p:cNvSpPr txBox="1">
            <a:spLocks noGrp="1"/>
          </p:cNvSpPr>
          <p:nvPr>
            <p:ph type="body" idx="1"/>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91" name="Google Shape;91;p19"/>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Content - Subtitle">
  <p:cSld name="One Column Content - Subtitle">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6" name="Google Shape;96;p20"/>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97" name="Google Shape;97;p20"/>
          <p:cNvSpPr txBox="1">
            <a:spLocks noGrp="1"/>
          </p:cNvSpPr>
          <p:nvPr>
            <p:ph type="body" idx="2"/>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98" name="Google Shape;98;p20"/>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9" name="Google Shape;99;p20"/>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0" name="Google Shape;100;p20"/>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Content Dark">
  <p:cSld name="One Column Content Dark">
    <p:bg>
      <p:bgPr>
        <a:solidFill>
          <a:srgbClr val="464646"/>
        </a:solidFill>
        <a:effectLst/>
      </p:bgPr>
    </p:bg>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lt1"/>
              </a:buClr>
              <a:buSzPts val="2400"/>
              <a:buFont typeface="Georgia"/>
              <a:buNone/>
              <a:defRPr>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1"/>
          <p:cNvSpPr txBox="1">
            <a:spLocks noGrp="1"/>
          </p:cNvSpPr>
          <p:nvPr>
            <p:ph type="body" idx="1"/>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lt1"/>
              </a:buClr>
              <a:buSzPts val="1400"/>
              <a:buNone/>
              <a:defRPr>
                <a:solidFill>
                  <a:schemeClr val="lt1"/>
                </a:solidFill>
              </a:defRPr>
            </a:lvl1pPr>
            <a:lvl2pPr marL="914400" lvl="1" indent="-228600" algn="l" rtl="0">
              <a:lnSpc>
                <a:spcPct val="100000"/>
              </a:lnSpc>
              <a:spcBef>
                <a:spcPts val="900"/>
              </a:spcBef>
              <a:spcAft>
                <a:spcPts val="0"/>
              </a:spcAft>
              <a:buClr>
                <a:schemeClr val="lt1"/>
              </a:buClr>
              <a:buSzPts val="1200"/>
              <a:buNone/>
              <a:defRPr>
                <a:solidFill>
                  <a:schemeClr val="lt1"/>
                </a:solidFill>
              </a:defRPr>
            </a:lvl2pPr>
            <a:lvl3pPr marL="1371600" lvl="2" indent="-304800" algn="l" rtl="0">
              <a:lnSpc>
                <a:spcPct val="100000"/>
              </a:lnSpc>
              <a:spcBef>
                <a:spcPts val="500"/>
              </a:spcBef>
              <a:spcAft>
                <a:spcPts val="0"/>
              </a:spcAft>
              <a:buClr>
                <a:schemeClr val="lt1"/>
              </a:buClr>
              <a:buSzPts val="1200"/>
              <a:buChar char="•"/>
              <a:defRPr>
                <a:solidFill>
                  <a:schemeClr val="lt1"/>
                </a:solidFill>
              </a:defRPr>
            </a:lvl3pPr>
            <a:lvl4pPr marL="1828800" lvl="3" indent="-304800" algn="l" rtl="0">
              <a:lnSpc>
                <a:spcPct val="100000"/>
              </a:lnSpc>
              <a:spcBef>
                <a:spcPts val="500"/>
              </a:spcBef>
              <a:spcAft>
                <a:spcPts val="0"/>
              </a:spcAft>
              <a:buClr>
                <a:schemeClr val="lt1"/>
              </a:buClr>
              <a:buSzPts val="1200"/>
              <a:buChar char="–"/>
              <a:defRPr>
                <a:solidFill>
                  <a:schemeClr val="lt1"/>
                </a:solidFill>
              </a:defRPr>
            </a:lvl4pPr>
            <a:lvl5pPr marL="2286000" lvl="4" indent="-304800" algn="l" rtl="0">
              <a:lnSpc>
                <a:spcPct val="100000"/>
              </a:lnSpc>
              <a:spcBef>
                <a:spcPts val="500"/>
              </a:spcBef>
              <a:spcAft>
                <a:spcPts val="0"/>
              </a:spcAft>
              <a:buClr>
                <a:schemeClr val="lt1"/>
              </a:buClr>
              <a:buSzPts val="1200"/>
              <a:buChar char="•"/>
              <a:defRPr>
                <a:solidFill>
                  <a:schemeClr val="lt1"/>
                </a:solidFill>
              </a:defRPr>
            </a:lvl5pPr>
            <a:lvl6pPr marL="2743200" lvl="5" indent="-304800" algn="l" rtl="0">
              <a:lnSpc>
                <a:spcPct val="100000"/>
              </a:lnSpc>
              <a:spcBef>
                <a:spcPts val="500"/>
              </a:spcBef>
              <a:spcAft>
                <a:spcPts val="0"/>
              </a:spcAft>
              <a:buClr>
                <a:schemeClr val="lt1"/>
              </a:buClr>
              <a:buSzPts val="1200"/>
              <a:buChar char="–"/>
              <a:defRPr>
                <a:solidFill>
                  <a:schemeClr val="lt1"/>
                </a:solidFill>
              </a:defRPr>
            </a:lvl6pPr>
            <a:lvl7pPr marL="3200400" lvl="6" indent="-304800" algn="l" rtl="0">
              <a:lnSpc>
                <a:spcPct val="100000"/>
              </a:lnSpc>
              <a:spcBef>
                <a:spcPts val="500"/>
              </a:spcBef>
              <a:spcAft>
                <a:spcPts val="0"/>
              </a:spcAft>
              <a:buClr>
                <a:schemeClr val="lt1"/>
              </a:buClr>
              <a:buSzPts val="1200"/>
              <a:buChar char="•"/>
              <a:defRPr>
                <a:solidFill>
                  <a:schemeClr val="lt1"/>
                </a:solidFill>
              </a:defRPr>
            </a:lvl7pPr>
            <a:lvl8pPr marL="3657600" lvl="7" indent="-304800" algn="l" rtl="0">
              <a:lnSpc>
                <a:spcPct val="100000"/>
              </a:lnSpc>
              <a:spcBef>
                <a:spcPts val="500"/>
              </a:spcBef>
              <a:spcAft>
                <a:spcPts val="0"/>
              </a:spcAft>
              <a:buClr>
                <a:schemeClr val="lt1"/>
              </a:buClr>
              <a:buSzPts val="1200"/>
              <a:buChar char="–"/>
              <a:defRPr>
                <a:solidFill>
                  <a:schemeClr val="lt1"/>
                </a:solidFill>
              </a:defRPr>
            </a:lvl8pPr>
            <a:lvl9pPr marL="4114800" lvl="8" indent="-304800" algn="l" rtl="0">
              <a:lnSpc>
                <a:spcPct val="100000"/>
              </a:lnSpc>
              <a:spcBef>
                <a:spcPts val="500"/>
              </a:spcBef>
              <a:spcAft>
                <a:spcPts val="500"/>
              </a:spcAft>
              <a:buClr>
                <a:schemeClr val="lt1"/>
              </a:buClr>
              <a:buSzPts val="1200"/>
              <a:buChar char="•"/>
              <a:defRPr>
                <a:solidFill>
                  <a:schemeClr val="lt1"/>
                </a:solidFill>
              </a:defRPr>
            </a:lvl9pPr>
          </a:lstStyle>
          <a:p>
            <a:endParaRPr/>
          </a:p>
        </p:txBody>
      </p:sp>
      <p:sp>
        <p:nvSpPr>
          <p:cNvPr id="104" name="Google Shape;104;p21"/>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6" name="Google Shape;106;p21"/>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9" name="Google Shape;109;p22"/>
          <p:cNvSpPr txBox="1">
            <a:spLocks noGrp="1"/>
          </p:cNvSpPr>
          <p:nvPr>
            <p:ph type="body" idx="1"/>
          </p:nvPr>
        </p:nvSpPr>
        <p:spPr>
          <a:xfrm>
            <a:off x="332185" y="1577578"/>
            <a:ext cx="41052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10" name="Google Shape;110;p22"/>
          <p:cNvSpPr txBox="1">
            <a:spLocks noGrp="1"/>
          </p:cNvSpPr>
          <p:nvPr>
            <p:ph type="body" idx="2"/>
          </p:nvPr>
        </p:nvSpPr>
        <p:spPr>
          <a:xfrm>
            <a:off x="4706541" y="1577579"/>
            <a:ext cx="41052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11" name="Google Shape;111;p22"/>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3" name="Google Shape;113;p22"/>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 Subtitle">
  <p:cSld name="Two Content - Subtitle">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6" name="Google Shape;116;p23"/>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117" name="Google Shape;117;p23"/>
          <p:cNvSpPr txBox="1">
            <a:spLocks noGrp="1"/>
          </p:cNvSpPr>
          <p:nvPr>
            <p:ph type="body" idx="2"/>
          </p:nvPr>
        </p:nvSpPr>
        <p:spPr>
          <a:xfrm>
            <a:off x="332185" y="1577578"/>
            <a:ext cx="41052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18" name="Google Shape;118;p23"/>
          <p:cNvSpPr txBox="1">
            <a:spLocks noGrp="1"/>
          </p:cNvSpPr>
          <p:nvPr>
            <p:ph type="body" idx="3"/>
          </p:nvPr>
        </p:nvSpPr>
        <p:spPr>
          <a:xfrm>
            <a:off x="4706541" y="1577578"/>
            <a:ext cx="41052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19" name="Google Shape;119;p23"/>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0" name="Google Shape;120;p23"/>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3"/>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and Image">
  <p:cSld name="Content and Image">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332185" y="324000"/>
            <a:ext cx="3988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body" idx="1"/>
          </p:nvPr>
        </p:nvSpPr>
        <p:spPr>
          <a:xfrm>
            <a:off x="332185" y="1577578"/>
            <a:ext cx="39885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25" name="Google Shape;125;p24"/>
          <p:cNvSpPr>
            <a:spLocks noGrp="1"/>
          </p:cNvSpPr>
          <p:nvPr>
            <p:ph type="pic" idx="2"/>
          </p:nvPr>
        </p:nvSpPr>
        <p:spPr>
          <a:xfrm>
            <a:off x="4572000" y="0"/>
            <a:ext cx="4572000" cy="5143500"/>
          </a:xfrm>
          <a:prstGeom prst="rect">
            <a:avLst/>
          </a:prstGeom>
          <a:solidFill>
            <a:srgbClr val="DEDEDE"/>
          </a:solidFill>
          <a:ln>
            <a:noFill/>
          </a:ln>
        </p:spPr>
      </p:sp>
      <p:sp>
        <p:nvSpPr>
          <p:cNvPr id="126" name="Google Shape;126;p24"/>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4"/>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8" name="Google Shape;128;p24"/>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and Image - Subtitle">
  <p:cSld name="Content and Image - Subtitle">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332185" y="322886"/>
            <a:ext cx="3988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1" name="Google Shape;131;p25"/>
          <p:cNvSpPr txBox="1">
            <a:spLocks noGrp="1"/>
          </p:cNvSpPr>
          <p:nvPr>
            <p:ph type="subTitle" idx="1"/>
          </p:nvPr>
        </p:nvSpPr>
        <p:spPr>
          <a:xfrm>
            <a:off x="332184" y="700075"/>
            <a:ext cx="3988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132" name="Google Shape;132;p25"/>
          <p:cNvSpPr txBox="1">
            <a:spLocks noGrp="1"/>
          </p:cNvSpPr>
          <p:nvPr>
            <p:ph type="body" idx="2"/>
          </p:nvPr>
        </p:nvSpPr>
        <p:spPr>
          <a:xfrm>
            <a:off x="332185" y="1577579"/>
            <a:ext cx="39885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33" name="Google Shape;133;p25"/>
          <p:cNvSpPr>
            <a:spLocks noGrp="1"/>
          </p:cNvSpPr>
          <p:nvPr>
            <p:ph type="pic" idx="3"/>
          </p:nvPr>
        </p:nvSpPr>
        <p:spPr>
          <a:xfrm>
            <a:off x="4572000" y="0"/>
            <a:ext cx="4572000" cy="5143500"/>
          </a:xfrm>
          <a:prstGeom prst="rect">
            <a:avLst/>
          </a:prstGeom>
          <a:solidFill>
            <a:srgbClr val="DEDEDE"/>
          </a:solidFill>
          <a:ln>
            <a:noFill/>
          </a:ln>
        </p:spPr>
      </p:sp>
      <p:sp>
        <p:nvSpPr>
          <p:cNvPr id="134" name="Google Shape;134;p25"/>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5" name="Google Shape;135;p25"/>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 name="Google Shape;136;p25"/>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9" name="Google Shape;139;p26"/>
          <p:cNvSpPr txBox="1">
            <a:spLocks noGrp="1"/>
          </p:cNvSpPr>
          <p:nvPr>
            <p:ph type="body" idx="1"/>
          </p:nvPr>
        </p:nvSpPr>
        <p:spPr>
          <a:xfrm>
            <a:off x="332185"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40" name="Google Shape;140;p26"/>
          <p:cNvSpPr txBox="1">
            <a:spLocks noGrp="1"/>
          </p:cNvSpPr>
          <p:nvPr>
            <p:ph type="body" idx="2"/>
          </p:nvPr>
        </p:nvSpPr>
        <p:spPr>
          <a:xfrm>
            <a:off x="324921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41" name="Google Shape;141;p26"/>
          <p:cNvSpPr txBox="1">
            <a:spLocks noGrp="1"/>
          </p:cNvSpPr>
          <p:nvPr>
            <p:ph type="body" idx="3"/>
          </p:nvPr>
        </p:nvSpPr>
        <p:spPr>
          <a:xfrm>
            <a:off x="6165057"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42" name="Google Shape;142;p26"/>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3" name="Google Shape;143;p26"/>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4" name="Google Shape;144;p26"/>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Content - Subtitle">
  <p:cSld name="Three Content - Subtitle">
    <p:spTree>
      <p:nvGrpSpPr>
        <p:cNvPr id="1" name="Shape 145"/>
        <p:cNvGrpSpPr/>
        <p:nvPr/>
      </p:nvGrpSpPr>
      <p:grpSpPr>
        <a:xfrm>
          <a:off x="0" y="0"/>
          <a:ext cx="0" cy="0"/>
          <a:chOff x="0" y="0"/>
          <a:chExt cx="0" cy="0"/>
        </a:xfrm>
      </p:grpSpPr>
      <p:sp>
        <p:nvSpPr>
          <p:cNvPr id="146" name="Google Shape;146;p27"/>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7" name="Google Shape;147;p27"/>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148" name="Google Shape;148;p27"/>
          <p:cNvSpPr txBox="1">
            <a:spLocks noGrp="1"/>
          </p:cNvSpPr>
          <p:nvPr>
            <p:ph type="body" idx="2"/>
          </p:nvPr>
        </p:nvSpPr>
        <p:spPr>
          <a:xfrm>
            <a:off x="332185"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49" name="Google Shape;149;p27"/>
          <p:cNvSpPr txBox="1">
            <a:spLocks noGrp="1"/>
          </p:cNvSpPr>
          <p:nvPr>
            <p:ph type="body" idx="3"/>
          </p:nvPr>
        </p:nvSpPr>
        <p:spPr>
          <a:xfrm>
            <a:off x="324921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50" name="Google Shape;150;p27"/>
          <p:cNvSpPr txBox="1">
            <a:spLocks noGrp="1"/>
          </p:cNvSpPr>
          <p:nvPr>
            <p:ph type="body" idx="4"/>
          </p:nvPr>
        </p:nvSpPr>
        <p:spPr>
          <a:xfrm>
            <a:off x="6165057"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51" name="Google Shape;151;p27"/>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27"/>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3" name="Google Shape;153;p27"/>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Four Content">
  <p:cSld name="Four Content">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6" name="Google Shape;156;p28"/>
          <p:cNvSpPr txBox="1">
            <a:spLocks noGrp="1"/>
          </p:cNvSpPr>
          <p:nvPr>
            <p:ph type="body" idx="1"/>
          </p:nvPr>
        </p:nvSpPr>
        <p:spPr>
          <a:xfrm>
            <a:off x="332185"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57" name="Google Shape;157;p28"/>
          <p:cNvSpPr txBox="1">
            <a:spLocks noGrp="1"/>
          </p:cNvSpPr>
          <p:nvPr>
            <p:ph type="body" idx="2"/>
          </p:nvPr>
        </p:nvSpPr>
        <p:spPr>
          <a:xfrm>
            <a:off x="2520460"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58" name="Google Shape;158;p28"/>
          <p:cNvSpPr txBox="1">
            <a:spLocks noGrp="1"/>
          </p:cNvSpPr>
          <p:nvPr>
            <p:ph type="body" idx="3"/>
          </p:nvPr>
        </p:nvSpPr>
        <p:spPr>
          <a:xfrm>
            <a:off x="4706541"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59" name="Google Shape;159;p28"/>
          <p:cNvSpPr txBox="1">
            <a:spLocks noGrp="1"/>
          </p:cNvSpPr>
          <p:nvPr>
            <p:ph type="body" idx="4"/>
          </p:nvPr>
        </p:nvSpPr>
        <p:spPr>
          <a:xfrm>
            <a:off x="6892622"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60" name="Google Shape;160;p28"/>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1" name="Google Shape;161;p28"/>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2" name="Google Shape;162;p28"/>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Four Content - Subtitle">
  <p:cSld name="Four Content - Subtitle">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5" name="Google Shape;165;p29"/>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166" name="Google Shape;166;p29"/>
          <p:cNvSpPr txBox="1">
            <a:spLocks noGrp="1"/>
          </p:cNvSpPr>
          <p:nvPr>
            <p:ph type="body" idx="2"/>
          </p:nvPr>
        </p:nvSpPr>
        <p:spPr>
          <a:xfrm>
            <a:off x="332185"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67" name="Google Shape;167;p29"/>
          <p:cNvSpPr txBox="1">
            <a:spLocks noGrp="1"/>
          </p:cNvSpPr>
          <p:nvPr>
            <p:ph type="body" idx="3"/>
          </p:nvPr>
        </p:nvSpPr>
        <p:spPr>
          <a:xfrm>
            <a:off x="2520460"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68" name="Google Shape;168;p29"/>
          <p:cNvSpPr txBox="1">
            <a:spLocks noGrp="1"/>
          </p:cNvSpPr>
          <p:nvPr>
            <p:ph type="body" idx="4"/>
          </p:nvPr>
        </p:nvSpPr>
        <p:spPr>
          <a:xfrm>
            <a:off x="4706541"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69" name="Google Shape;169;p29"/>
          <p:cNvSpPr txBox="1">
            <a:spLocks noGrp="1"/>
          </p:cNvSpPr>
          <p:nvPr>
            <p:ph type="body" idx="5"/>
          </p:nvPr>
        </p:nvSpPr>
        <p:spPr>
          <a:xfrm>
            <a:off x="6892622" y="1577579"/>
            <a:ext cx="19170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70" name="Google Shape;170;p29"/>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1" name="Google Shape;171;p29"/>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2" name="Google Shape;172;p29"/>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Five Content">
  <p:cSld name="Five Content">
    <p:spTree>
      <p:nvGrpSpPr>
        <p:cNvPr id="1" name="Shape 173"/>
        <p:cNvGrpSpPr/>
        <p:nvPr/>
      </p:nvGrpSpPr>
      <p:grpSpPr>
        <a:xfrm>
          <a:off x="0" y="0"/>
          <a:ext cx="0" cy="0"/>
          <a:chOff x="0" y="0"/>
          <a:chExt cx="0" cy="0"/>
        </a:xfrm>
      </p:grpSpPr>
      <p:sp>
        <p:nvSpPr>
          <p:cNvPr id="174" name="Google Shape;174;p30"/>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5" name="Google Shape;175;p30"/>
          <p:cNvSpPr txBox="1">
            <a:spLocks noGrp="1"/>
          </p:cNvSpPr>
          <p:nvPr>
            <p:ph type="body" idx="1"/>
          </p:nvPr>
        </p:nvSpPr>
        <p:spPr>
          <a:xfrm>
            <a:off x="332185"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76" name="Google Shape;176;p30"/>
          <p:cNvSpPr txBox="1">
            <a:spLocks noGrp="1"/>
          </p:cNvSpPr>
          <p:nvPr>
            <p:ph type="body" idx="2"/>
          </p:nvPr>
        </p:nvSpPr>
        <p:spPr>
          <a:xfrm>
            <a:off x="2082784"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77" name="Google Shape;177;p30"/>
          <p:cNvSpPr txBox="1">
            <a:spLocks noGrp="1"/>
          </p:cNvSpPr>
          <p:nvPr>
            <p:ph type="body" idx="3"/>
          </p:nvPr>
        </p:nvSpPr>
        <p:spPr>
          <a:xfrm>
            <a:off x="3833383"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78" name="Google Shape;178;p30"/>
          <p:cNvSpPr txBox="1">
            <a:spLocks noGrp="1"/>
          </p:cNvSpPr>
          <p:nvPr>
            <p:ph type="body" idx="4"/>
          </p:nvPr>
        </p:nvSpPr>
        <p:spPr>
          <a:xfrm>
            <a:off x="5583982"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79" name="Google Shape;179;p30"/>
          <p:cNvSpPr txBox="1">
            <a:spLocks noGrp="1"/>
          </p:cNvSpPr>
          <p:nvPr>
            <p:ph type="body" idx="5"/>
          </p:nvPr>
        </p:nvSpPr>
        <p:spPr>
          <a:xfrm>
            <a:off x="7334582"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80" name="Google Shape;180;p30"/>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1" name="Google Shape;181;p30"/>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2" name="Google Shape;182;p30"/>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Five Content - Subtitle">
  <p:cSld name="Five Content - Subtitle">
    <p:spTree>
      <p:nvGrpSpPr>
        <p:cNvPr id="1" name="Shape 183"/>
        <p:cNvGrpSpPr/>
        <p:nvPr/>
      </p:nvGrpSpPr>
      <p:grpSpPr>
        <a:xfrm>
          <a:off x="0" y="0"/>
          <a:ext cx="0" cy="0"/>
          <a:chOff x="0" y="0"/>
          <a:chExt cx="0" cy="0"/>
        </a:xfrm>
      </p:grpSpPr>
      <p:sp>
        <p:nvSpPr>
          <p:cNvPr id="184" name="Google Shape;184;p31"/>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5" name="Google Shape;185;p31"/>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186" name="Google Shape;186;p31"/>
          <p:cNvSpPr txBox="1">
            <a:spLocks noGrp="1"/>
          </p:cNvSpPr>
          <p:nvPr>
            <p:ph type="body" idx="2"/>
          </p:nvPr>
        </p:nvSpPr>
        <p:spPr>
          <a:xfrm>
            <a:off x="332185"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87" name="Google Shape;187;p31"/>
          <p:cNvSpPr txBox="1">
            <a:spLocks noGrp="1"/>
          </p:cNvSpPr>
          <p:nvPr>
            <p:ph type="body" idx="3"/>
          </p:nvPr>
        </p:nvSpPr>
        <p:spPr>
          <a:xfrm>
            <a:off x="2082784"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88" name="Google Shape;188;p31"/>
          <p:cNvSpPr txBox="1">
            <a:spLocks noGrp="1"/>
          </p:cNvSpPr>
          <p:nvPr>
            <p:ph type="body" idx="4"/>
          </p:nvPr>
        </p:nvSpPr>
        <p:spPr>
          <a:xfrm>
            <a:off x="3833383"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89" name="Google Shape;189;p31"/>
          <p:cNvSpPr txBox="1">
            <a:spLocks noGrp="1"/>
          </p:cNvSpPr>
          <p:nvPr>
            <p:ph type="body" idx="5"/>
          </p:nvPr>
        </p:nvSpPr>
        <p:spPr>
          <a:xfrm>
            <a:off x="5583982"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90" name="Google Shape;190;p31"/>
          <p:cNvSpPr txBox="1">
            <a:spLocks noGrp="1"/>
          </p:cNvSpPr>
          <p:nvPr>
            <p:ph type="body" idx="6"/>
          </p:nvPr>
        </p:nvSpPr>
        <p:spPr>
          <a:xfrm>
            <a:off x="7334582" y="1577579"/>
            <a:ext cx="14796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191" name="Google Shape;191;p31"/>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2" name="Google Shape;192;p31"/>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3" name="Google Shape;193;p31"/>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ree Images">
  <p:cSld name="Three Images">
    <p:spTree>
      <p:nvGrpSpPr>
        <p:cNvPr id="1" name="Shape 194"/>
        <p:cNvGrpSpPr/>
        <p:nvPr/>
      </p:nvGrpSpPr>
      <p:grpSpPr>
        <a:xfrm>
          <a:off x="0" y="0"/>
          <a:ext cx="0" cy="0"/>
          <a:chOff x="0" y="0"/>
          <a:chExt cx="0" cy="0"/>
        </a:xfrm>
      </p:grpSpPr>
      <p:sp>
        <p:nvSpPr>
          <p:cNvPr id="195" name="Google Shape;195;p32"/>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6" name="Google Shape;196;p32"/>
          <p:cNvSpPr>
            <a:spLocks noGrp="1"/>
          </p:cNvSpPr>
          <p:nvPr>
            <p:ph type="pic" idx="2"/>
          </p:nvPr>
        </p:nvSpPr>
        <p:spPr>
          <a:xfrm>
            <a:off x="332184" y="1575197"/>
            <a:ext cx="2646900" cy="2263200"/>
          </a:xfrm>
          <a:prstGeom prst="rect">
            <a:avLst/>
          </a:prstGeom>
          <a:solidFill>
            <a:srgbClr val="DEDEDE"/>
          </a:solidFill>
          <a:ln>
            <a:noFill/>
          </a:ln>
        </p:spPr>
      </p:sp>
      <p:sp>
        <p:nvSpPr>
          <p:cNvPr id="197" name="Google Shape;197;p32"/>
          <p:cNvSpPr>
            <a:spLocks noGrp="1"/>
          </p:cNvSpPr>
          <p:nvPr>
            <p:ph type="pic" idx="3"/>
          </p:nvPr>
        </p:nvSpPr>
        <p:spPr>
          <a:xfrm>
            <a:off x="3248621" y="1575197"/>
            <a:ext cx="2646900" cy="2263200"/>
          </a:xfrm>
          <a:prstGeom prst="rect">
            <a:avLst/>
          </a:prstGeom>
          <a:solidFill>
            <a:srgbClr val="DEDEDE"/>
          </a:solidFill>
          <a:ln>
            <a:noFill/>
          </a:ln>
        </p:spPr>
      </p:sp>
      <p:sp>
        <p:nvSpPr>
          <p:cNvPr id="198" name="Google Shape;198;p32"/>
          <p:cNvSpPr>
            <a:spLocks noGrp="1"/>
          </p:cNvSpPr>
          <p:nvPr>
            <p:ph type="pic" idx="4"/>
          </p:nvPr>
        </p:nvSpPr>
        <p:spPr>
          <a:xfrm>
            <a:off x="6165056" y="1575197"/>
            <a:ext cx="2646900" cy="2263200"/>
          </a:xfrm>
          <a:prstGeom prst="rect">
            <a:avLst/>
          </a:prstGeom>
          <a:solidFill>
            <a:srgbClr val="DEDEDE"/>
          </a:solidFill>
          <a:ln>
            <a:noFill/>
          </a:ln>
        </p:spPr>
      </p:sp>
      <p:sp>
        <p:nvSpPr>
          <p:cNvPr id="199" name="Google Shape;199;p32"/>
          <p:cNvSpPr txBox="1">
            <a:spLocks noGrp="1"/>
          </p:cNvSpPr>
          <p:nvPr>
            <p:ph type="body" idx="1"/>
          </p:nvPr>
        </p:nvSpPr>
        <p:spPr>
          <a:xfrm>
            <a:off x="332185"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00" name="Google Shape;200;p32"/>
          <p:cNvSpPr txBox="1">
            <a:spLocks noGrp="1"/>
          </p:cNvSpPr>
          <p:nvPr>
            <p:ph type="body" idx="5"/>
          </p:nvPr>
        </p:nvSpPr>
        <p:spPr>
          <a:xfrm>
            <a:off x="3248621"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01" name="Google Shape;201;p32"/>
          <p:cNvSpPr txBox="1">
            <a:spLocks noGrp="1"/>
          </p:cNvSpPr>
          <p:nvPr>
            <p:ph type="body" idx="6"/>
          </p:nvPr>
        </p:nvSpPr>
        <p:spPr>
          <a:xfrm>
            <a:off x="6165057"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02" name="Google Shape;202;p32"/>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3" name="Google Shape;203;p32"/>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4" name="Google Shape;204;p32"/>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hree Images - Subtitle">
  <p:cSld name="Three Images - Subtitle">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7" name="Google Shape;207;p33"/>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208" name="Google Shape;208;p33"/>
          <p:cNvSpPr>
            <a:spLocks noGrp="1"/>
          </p:cNvSpPr>
          <p:nvPr>
            <p:ph type="pic" idx="2"/>
          </p:nvPr>
        </p:nvSpPr>
        <p:spPr>
          <a:xfrm>
            <a:off x="332184" y="1575197"/>
            <a:ext cx="2646900" cy="2263200"/>
          </a:xfrm>
          <a:prstGeom prst="rect">
            <a:avLst/>
          </a:prstGeom>
          <a:solidFill>
            <a:srgbClr val="DEDEDE"/>
          </a:solidFill>
          <a:ln>
            <a:noFill/>
          </a:ln>
        </p:spPr>
      </p:sp>
      <p:sp>
        <p:nvSpPr>
          <p:cNvPr id="209" name="Google Shape;209;p33"/>
          <p:cNvSpPr>
            <a:spLocks noGrp="1"/>
          </p:cNvSpPr>
          <p:nvPr>
            <p:ph type="pic" idx="3"/>
          </p:nvPr>
        </p:nvSpPr>
        <p:spPr>
          <a:xfrm>
            <a:off x="3248621" y="1575197"/>
            <a:ext cx="2646900" cy="2263200"/>
          </a:xfrm>
          <a:prstGeom prst="rect">
            <a:avLst/>
          </a:prstGeom>
          <a:solidFill>
            <a:srgbClr val="DEDEDE"/>
          </a:solidFill>
          <a:ln>
            <a:noFill/>
          </a:ln>
        </p:spPr>
      </p:sp>
      <p:sp>
        <p:nvSpPr>
          <p:cNvPr id="210" name="Google Shape;210;p33"/>
          <p:cNvSpPr>
            <a:spLocks noGrp="1"/>
          </p:cNvSpPr>
          <p:nvPr>
            <p:ph type="pic" idx="4"/>
          </p:nvPr>
        </p:nvSpPr>
        <p:spPr>
          <a:xfrm>
            <a:off x="6165056" y="1575197"/>
            <a:ext cx="2646900" cy="2263200"/>
          </a:xfrm>
          <a:prstGeom prst="rect">
            <a:avLst/>
          </a:prstGeom>
          <a:solidFill>
            <a:srgbClr val="DEDEDE"/>
          </a:solidFill>
          <a:ln>
            <a:noFill/>
          </a:ln>
        </p:spPr>
      </p:sp>
      <p:sp>
        <p:nvSpPr>
          <p:cNvPr id="211" name="Google Shape;211;p33"/>
          <p:cNvSpPr txBox="1">
            <a:spLocks noGrp="1"/>
          </p:cNvSpPr>
          <p:nvPr>
            <p:ph type="body" idx="5"/>
          </p:nvPr>
        </p:nvSpPr>
        <p:spPr>
          <a:xfrm>
            <a:off x="332185"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12" name="Google Shape;212;p33"/>
          <p:cNvSpPr txBox="1">
            <a:spLocks noGrp="1"/>
          </p:cNvSpPr>
          <p:nvPr>
            <p:ph type="body" idx="6"/>
          </p:nvPr>
        </p:nvSpPr>
        <p:spPr>
          <a:xfrm>
            <a:off x="3248621"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13" name="Google Shape;213;p33"/>
          <p:cNvSpPr txBox="1">
            <a:spLocks noGrp="1"/>
          </p:cNvSpPr>
          <p:nvPr>
            <p:ph type="body" idx="7"/>
          </p:nvPr>
        </p:nvSpPr>
        <p:spPr>
          <a:xfrm>
            <a:off x="6165057" y="3960019"/>
            <a:ext cx="2646900" cy="6690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14" name="Google Shape;214;p33"/>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5" name="Google Shape;215;p33"/>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6" name="Google Shape;216;p33"/>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Four Text Boxes for Icons">
  <p:cSld name="Four Text Boxes for Icons">
    <p:spTree>
      <p:nvGrpSpPr>
        <p:cNvPr id="1" name="Shape 217"/>
        <p:cNvGrpSpPr/>
        <p:nvPr/>
      </p:nvGrpSpPr>
      <p:grpSpPr>
        <a:xfrm>
          <a:off x="0" y="0"/>
          <a:ext cx="0" cy="0"/>
          <a:chOff x="0" y="0"/>
          <a:chExt cx="0" cy="0"/>
        </a:xfrm>
      </p:grpSpPr>
      <p:sp>
        <p:nvSpPr>
          <p:cNvPr id="218" name="Google Shape;218;p34"/>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9" name="Google Shape;219;p34"/>
          <p:cNvSpPr txBox="1">
            <a:spLocks noGrp="1"/>
          </p:cNvSpPr>
          <p:nvPr>
            <p:ph type="body" idx="1"/>
          </p:nvPr>
        </p:nvSpPr>
        <p:spPr>
          <a:xfrm>
            <a:off x="335425"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20" name="Google Shape;220;p34"/>
          <p:cNvSpPr txBox="1">
            <a:spLocks noGrp="1"/>
          </p:cNvSpPr>
          <p:nvPr>
            <p:ph type="body" idx="2"/>
          </p:nvPr>
        </p:nvSpPr>
        <p:spPr>
          <a:xfrm>
            <a:off x="2519728"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21" name="Google Shape;221;p34"/>
          <p:cNvSpPr txBox="1">
            <a:spLocks noGrp="1"/>
          </p:cNvSpPr>
          <p:nvPr>
            <p:ph type="body" idx="3"/>
          </p:nvPr>
        </p:nvSpPr>
        <p:spPr>
          <a:xfrm>
            <a:off x="4707272"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22" name="Google Shape;222;p34"/>
          <p:cNvSpPr txBox="1">
            <a:spLocks noGrp="1"/>
          </p:cNvSpPr>
          <p:nvPr>
            <p:ph type="body" idx="4"/>
          </p:nvPr>
        </p:nvSpPr>
        <p:spPr>
          <a:xfrm>
            <a:off x="6894816"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23" name="Google Shape;223;p34"/>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24" name="Google Shape;224;p34"/>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25" name="Google Shape;225;p34"/>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Four Text Boxes for Icons - Subtitle">
  <p:cSld name="Four Text Boxes for Icons - Subtitle">
    <p:spTree>
      <p:nvGrpSpPr>
        <p:cNvPr id="1" name="Shape 226"/>
        <p:cNvGrpSpPr/>
        <p:nvPr/>
      </p:nvGrpSpPr>
      <p:grpSpPr>
        <a:xfrm>
          <a:off x="0" y="0"/>
          <a:ext cx="0" cy="0"/>
          <a:chOff x="0" y="0"/>
          <a:chExt cx="0" cy="0"/>
        </a:xfrm>
      </p:grpSpPr>
      <p:sp>
        <p:nvSpPr>
          <p:cNvPr id="227" name="Google Shape;227;p35"/>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28" name="Google Shape;228;p35"/>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229" name="Google Shape;229;p35"/>
          <p:cNvSpPr txBox="1">
            <a:spLocks noGrp="1"/>
          </p:cNvSpPr>
          <p:nvPr>
            <p:ph type="body" idx="2"/>
          </p:nvPr>
        </p:nvSpPr>
        <p:spPr>
          <a:xfrm>
            <a:off x="335425"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30" name="Google Shape;230;p35"/>
          <p:cNvSpPr txBox="1">
            <a:spLocks noGrp="1"/>
          </p:cNvSpPr>
          <p:nvPr>
            <p:ph type="body" idx="3"/>
          </p:nvPr>
        </p:nvSpPr>
        <p:spPr>
          <a:xfrm>
            <a:off x="2519728"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31" name="Google Shape;231;p35"/>
          <p:cNvSpPr txBox="1">
            <a:spLocks noGrp="1"/>
          </p:cNvSpPr>
          <p:nvPr>
            <p:ph type="body" idx="4"/>
          </p:nvPr>
        </p:nvSpPr>
        <p:spPr>
          <a:xfrm>
            <a:off x="4707272"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32" name="Google Shape;232;p35"/>
          <p:cNvSpPr txBox="1">
            <a:spLocks noGrp="1"/>
          </p:cNvSpPr>
          <p:nvPr>
            <p:ph type="body" idx="5"/>
          </p:nvPr>
        </p:nvSpPr>
        <p:spPr>
          <a:xfrm>
            <a:off x="6894816" y="2571750"/>
            <a:ext cx="1920300" cy="20574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900"/>
              <a:buNone/>
              <a:defRPr sz="9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33" name="Google Shape;233;p35"/>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34" name="Google Shape;234;p35"/>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35" name="Google Shape;235;p35"/>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Four Team Images">
  <p:cSld name="Four Team Images">
    <p:spTree>
      <p:nvGrpSpPr>
        <p:cNvPr id="1" name="Shape 236"/>
        <p:cNvGrpSpPr/>
        <p:nvPr/>
      </p:nvGrpSpPr>
      <p:grpSpPr>
        <a:xfrm>
          <a:off x="0" y="0"/>
          <a:ext cx="0" cy="0"/>
          <a:chOff x="0" y="0"/>
          <a:chExt cx="0" cy="0"/>
        </a:xfrm>
      </p:grpSpPr>
      <p:sp>
        <p:nvSpPr>
          <p:cNvPr id="237" name="Google Shape;237;p36"/>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38" name="Google Shape;238;p36"/>
          <p:cNvSpPr>
            <a:spLocks noGrp="1"/>
          </p:cNvSpPr>
          <p:nvPr>
            <p:ph type="pic" idx="2"/>
          </p:nvPr>
        </p:nvSpPr>
        <p:spPr>
          <a:xfrm>
            <a:off x="332183" y="1577340"/>
            <a:ext cx="994500" cy="994500"/>
          </a:xfrm>
          <a:prstGeom prst="rect">
            <a:avLst/>
          </a:prstGeom>
          <a:solidFill>
            <a:srgbClr val="DEDEDE"/>
          </a:solidFill>
          <a:ln>
            <a:noFill/>
          </a:ln>
        </p:spPr>
      </p:sp>
      <p:sp>
        <p:nvSpPr>
          <p:cNvPr id="239" name="Google Shape;239;p36"/>
          <p:cNvSpPr>
            <a:spLocks noGrp="1"/>
          </p:cNvSpPr>
          <p:nvPr>
            <p:ph type="pic" idx="3"/>
          </p:nvPr>
        </p:nvSpPr>
        <p:spPr>
          <a:xfrm>
            <a:off x="2519728" y="1577340"/>
            <a:ext cx="994500" cy="994500"/>
          </a:xfrm>
          <a:prstGeom prst="rect">
            <a:avLst/>
          </a:prstGeom>
          <a:solidFill>
            <a:srgbClr val="DEDEDE"/>
          </a:solidFill>
          <a:ln>
            <a:noFill/>
          </a:ln>
        </p:spPr>
      </p:sp>
      <p:sp>
        <p:nvSpPr>
          <p:cNvPr id="240" name="Google Shape;240;p36"/>
          <p:cNvSpPr>
            <a:spLocks noGrp="1"/>
          </p:cNvSpPr>
          <p:nvPr>
            <p:ph type="pic" idx="4"/>
          </p:nvPr>
        </p:nvSpPr>
        <p:spPr>
          <a:xfrm>
            <a:off x="4707272" y="1577340"/>
            <a:ext cx="994500" cy="994500"/>
          </a:xfrm>
          <a:prstGeom prst="rect">
            <a:avLst/>
          </a:prstGeom>
          <a:solidFill>
            <a:srgbClr val="DEDEDE"/>
          </a:solidFill>
          <a:ln>
            <a:noFill/>
          </a:ln>
        </p:spPr>
      </p:sp>
      <p:sp>
        <p:nvSpPr>
          <p:cNvPr id="241" name="Google Shape;241;p36"/>
          <p:cNvSpPr>
            <a:spLocks noGrp="1"/>
          </p:cNvSpPr>
          <p:nvPr>
            <p:ph type="pic" idx="5"/>
          </p:nvPr>
        </p:nvSpPr>
        <p:spPr>
          <a:xfrm>
            <a:off x="6894816" y="1577340"/>
            <a:ext cx="994500" cy="994500"/>
          </a:xfrm>
          <a:prstGeom prst="rect">
            <a:avLst/>
          </a:prstGeom>
          <a:solidFill>
            <a:srgbClr val="DEDEDE"/>
          </a:solidFill>
          <a:ln>
            <a:noFill/>
          </a:ln>
        </p:spPr>
      </p:sp>
      <p:sp>
        <p:nvSpPr>
          <p:cNvPr id="242" name="Google Shape;242;p36"/>
          <p:cNvSpPr txBox="1">
            <a:spLocks noGrp="1"/>
          </p:cNvSpPr>
          <p:nvPr>
            <p:ph type="body" idx="1"/>
          </p:nvPr>
        </p:nvSpPr>
        <p:spPr>
          <a:xfrm>
            <a:off x="335425"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43" name="Google Shape;243;p36"/>
          <p:cNvSpPr txBox="1">
            <a:spLocks noGrp="1"/>
          </p:cNvSpPr>
          <p:nvPr>
            <p:ph type="body" idx="6"/>
          </p:nvPr>
        </p:nvSpPr>
        <p:spPr>
          <a:xfrm>
            <a:off x="2519728"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44" name="Google Shape;244;p36"/>
          <p:cNvSpPr txBox="1">
            <a:spLocks noGrp="1"/>
          </p:cNvSpPr>
          <p:nvPr>
            <p:ph type="body" idx="7"/>
          </p:nvPr>
        </p:nvSpPr>
        <p:spPr>
          <a:xfrm>
            <a:off x="4707272"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45" name="Google Shape;245;p36"/>
          <p:cNvSpPr txBox="1">
            <a:spLocks noGrp="1"/>
          </p:cNvSpPr>
          <p:nvPr>
            <p:ph type="body" idx="8"/>
          </p:nvPr>
        </p:nvSpPr>
        <p:spPr>
          <a:xfrm>
            <a:off x="6894816"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46" name="Google Shape;246;p36"/>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47" name="Google Shape;247;p36"/>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48" name="Google Shape;248;p36"/>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Four Team Images - Subtitle">
  <p:cSld name="Four Team Images - Subtitle">
    <p:spTree>
      <p:nvGrpSpPr>
        <p:cNvPr id="1" name="Shape 249"/>
        <p:cNvGrpSpPr/>
        <p:nvPr/>
      </p:nvGrpSpPr>
      <p:grpSpPr>
        <a:xfrm>
          <a:off x="0" y="0"/>
          <a:ext cx="0" cy="0"/>
          <a:chOff x="0" y="0"/>
          <a:chExt cx="0" cy="0"/>
        </a:xfrm>
      </p:grpSpPr>
      <p:sp>
        <p:nvSpPr>
          <p:cNvPr id="250" name="Google Shape;250;p37"/>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51" name="Google Shape;251;p37"/>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252" name="Google Shape;252;p37"/>
          <p:cNvSpPr>
            <a:spLocks noGrp="1"/>
          </p:cNvSpPr>
          <p:nvPr>
            <p:ph type="pic" idx="2"/>
          </p:nvPr>
        </p:nvSpPr>
        <p:spPr>
          <a:xfrm>
            <a:off x="332183" y="1577340"/>
            <a:ext cx="994500" cy="994500"/>
          </a:xfrm>
          <a:prstGeom prst="rect">
            <a:avLst/>
          </a:prstGeom>
          <a:solidFill>
            <a:srgbClr val="DEDEDE"/>
          </a:solidFill>
          <a:ln>
            <a:noFill/>
          </a:ln>
        </p:spPr>
      </p:sp>
      <p:sp>
        <p:nvSpPr>
          <p:cNvPr id="253" name="Google Shape;253;p37"/>
          <p:cNvSpPr>
            <a:spLocks noGrp="1"/>
          </p:cNvSpPr>
          <p:nvPr>
            <p:ph type="pic" idx="3"/>
          </p:nvPr>
        </p:nvSpPr>
        <p:spPr>
          <a:xfrm>
            <a:off x="2519728" y="1577340"/>
            <a:ext cx="994500" cy="994500"/>
          </a:xfrm>
          <a:prstGeom prst="rect">
            <a:avLst/>
          </a:prstGeom>
          <a:solidFill>
            <a:srgbClr val="DEDEDE"/>
          </a:solidFill>
          <a:ln>
            <a:noFill/>
          </a:ln>
        </p:spPr>
      </p:sp>
      <p:sp>
        <p:nvSpPr>
          <p:cNvPr id="254" name="Google Shape;254;p37"/>
          <p:cNvSpPr>
            <a:spLocks noGrp="1"/>
          </p:cNvSpPr>
          <p:nvPr>
            <p:ph type="pic" idx="4"/>
          </p:nvPr>
        </p:nvSpPr>
        <p:spPr>
          <a:xfrm>
            <a:off x="4707272" y="1577340"/>
            <a:ext cx="994500" cy="994500"/>
          </a:xfrm>
          <a:prstGeom prst="rect">
            <a:avLst/>
          </a:prstGeom>
          <a:solidFill>
            <a:srgbClr val="DEDEDE"/>
          </a:solidFill>
          <a:ln>
            <a:noFill/>
          </a:ln>
        </p:spPr>
      </p:sp>
      <p:sp>
        <p:nvSpPr>
          <p:cNvPr id="255" name="Google Shape;255;p37"/>
          <p:cNvSpPr>
            <a:spLocks noGrp="1"/>
          </p:cNvSpPr>
          <p:nvPr>
            <p:ph type="pic" idx="5"/>
          </p:nvPr>
        </p:nvSpPr>
        <p:spPr>
          <a:xfrm>
            <a:off x="6894816" y="1577340"/>
            <a:ext cx="994500" cy="994500"/>
          </a:xfrm>
          <a:prstGeom prst="rect">
            <a:avLst/>
          </a:prstGeom>
          <a:solidFill>
            <a:srgbClr val="DEDEDE"/>
          </a:solidFill>
          <a:ln>
            <a:noFill/>
          </a:ln>
        </p:spPr>
      </p:sp>
      <p:sp>
        <p:nvSpPr>
          <p:cNvPr id="256" name="Google Shape;256;p37"/>
          <p:cNvSpPr txBox="1">
            <a:spLocks noGrp="1"/>
          </p:cNvSpPr>
          <p:nvPr>
            <p:ph type="body" idx="6"/>
          </p:nvPr>
        </p:nvSpPr>
        <p:spPr>
          <a:xfrm>
            <a:off x="335425"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57" name="Google Shape;257;p37"/>
          <p:cNvSpPr txBox="1">
            <a:spLocks noGrp="1"/>
          </p:cNvSpPr>
          <p:nvPr>
            <p:ph type="body" idx="7"/>
          </p:nvPr>
        </p:nvSpPr>
        <p:spPr>
          <a:xfrm>
            <a:off x="2519728"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58" name="Google Shape;258;p37"/>
          <p:cNvSpPr txBox="1">
            <a:spLocks noGrp="1"/>
          </p:cNvSpPr>
          <p:nvPr>
            <p:ph type="body" idx="8"/>
          </p:nvPr>
        </p:nvSpPr>
        <p:spPr>
          <a:xfrm>
            <a:off x="4707272"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59" name="Google Shape;259;p37"/>
          <p:cNvSpPr txBox="1">
            <a:spLocks noGrp="1"/>
          </p:cNvSpPr>
          <p:nvPr>
            <p:ph type="body" idx="9"/>
          </p:nvPr>
        </p:nvSpPr>
        <p:spPr>
          <a:xfrm>
            <a:off x="6894816" y="2743200"/>
            <a:ext cx="1920300" cy="18861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200"/>
              <a:buNone/>
              <a:defRPr sz="1200"/>
            </a:lvl1pPr>
            <a:lvl2pPr marL="914400" lvl="1" indent="-228600" algn="l" rtl="0">
              <a:lnSpc>
                <a:spcPct val="100000"/>
              </a:lnSpc>
              <a:spcBef>
                <a:spcPts val="900"/>
              </a:spcBef>
              <a:spcAft>
                <a:spcPts val="0"/>
              </a:spcAft>
              <a:buClr>
                <a:schemeClr val="dk1"/>
              </a:buClr>
              <a:buSzPts val="1200"/>
              <a:buNone/>
              <a:defRPr sz="1200"/>
            </a:lvl2pPr>
            <a:lvl3pPr marL="1371600" lvl="2" indent="-228600" algn="l" rtl="0">
              <a:lnSpc>
                <a:spcPct val="100000"/>
              </a:lnSpc>
              <a:spcBef>
                <a:spcPts val="500"/>
              </a:spcBef>
              <a:spcAft>
                <a:spcPts val="0"/>
              </a:spcAft>
              <a:buClr>
                <a:schemeClr val="dk1"/>
              </a:buClr>
              <a:buSzPts val="1200"/>
              <a:buNone/>
              <a:defRPr sz="1200"/>
            </a:lvl3pPr>
            <a:lvl4pPr marL="1828800" lvl="3" indent="-304800" algn="l" rtl="0">
              <a:lnSpc>
                <a:spcPct val="100000"/>
              </a:lnSpc>
              <a:spcBef>
                <a:spcPts val="500"/>
              </a:spcBef>
              <a:spcAft>
                <a:spcPts val="0"/>
              </a:spcAft>
              <a:buClr>
                <a:schemeClr val="dk1"/>
              </a:buClr>
              <a:buSzPts val="1200"/>
              <a:buChar char="–"/>
              <a:defRPr sz="1200"/>
            </a:lvl4pPr>
            <a:lvl5pPr marL="2286000" lvl="4" indent="-304800" algn="l" rtl="0">
              <a:lnSpc>
                <a:spcPct val="100000"/>
              </a:lnSpc>
              <a:spcBef>
                <a:spcPts val="500"/>
              </a:spcBef>
              <a:spcAft>
                <a:spcPts val="0"/>
              </a:spcAft>
              <a:buClr>
                <a:schemeClr val="dk1"/>
              </a:buClr>
              <a:buSzPts val="1200"/>
              <a:buChar char="•"/>
              <a:defRPr sz="1200"/>
            </a:lvl5pPr>
            <a:lvl6pPr marL="2743200" lvl="5" indent="-304800" algn="l" rtl="0">
              <a:lnSpc>
                <a:spcPct val="100000"/>
              </a:lnSpc>
              <a:spcBef>
                <a:spcPts val="500"/>
              </a:spcBef>
              <a:spcAft>
                <a:spcPts val="0"/>
              </a:spcAft>
              <a:buClr>
                <a:schemeClr val="dk1"/>
              </a:buClr>
              <a:buSzPts val="1200"/>
              <a:buChar char="–"/>
              <a:defRPr sz="1200"/>
            </a:lvl6pPr>
            <a:lvl7pPr marL="3200400" lvl="6" indent="-304800" algn="l" rtl="0">
              <a:lnSpc>
                <a:spcPct val="100000"/>
              </a:lnSpc>
              <a:spcBef>
                <a:spcPts val="500"/>
              </a:spcBef>
              <a:spcAft>
                <a:spcPts val="0"/>
              </a:spcAft>
              <a:buClr>
                <a:schemeClr val="dk1"/>
              </a:buClr>
              <a:buSzPts val="1200"/>
              <a:buChar char="•"/>
              <a:defRPr sz="1200"/>
            </a:lvl7pPr>
            <a:lvl8pPr marL="3657600" lvl="7" indent="-304800" algn="l" rtl="0">
              <a:lnSpc>
                <a:spcPct val="100000"/>
              </a:lnSpc>
              <a:spcBef>
                <a:spcPts val="500"/>
              </a:spcBef>
              <a:spcAft>
                <a:spcPts val="0"/>
              </a:spcAft>
              <a:buClr>
                <a:schemeClr val="dk1"/>
              </a:buClr>
              <a:buSzPts val="1200"/>
              <a:buChar char="–"/>
              <a:defRPr sz="1200"/>
            </a:lvl8pPr>
            <a:lvl9pPr marL="4114800" lvl="8" indent="-304800" algn="l" rtl="0">
              <a:lnSpc>
                <a:spcPct val="100000"/>
              </a:lnSpc>
              <a:spcBef>
                <a:spcPts val="500"/>
              </a:spcBef>
              <a:spcAft>
                <a:spcPts val="500"/>
              </a:spcAft>
              <a:buClr>
                <a:schemeClr val="dk1"/>
              </a:buClr>
              <a:buSzPts val="1200"/>
              <a:buChar char="•"/>
              <a:defRPr sz="1200"/>
            </a:lvl9pPr>
          </a:lstStyle>
          <a:p>
            <a:endParaRPr/>
          </a:p>
        </p:txBody>
      </p:sp>
      <p:sp>
        <p:nvSpPr>
          <p:cNvPr id="260" name="Google Shape;260;p37"/>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1" name="Google Shape;261;p37"/>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2" name="Google Shape;262;p37"/>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Chart">
  <p:cSld name="One Column Chart">
    <p:spTree>
      <p:nvGrpSpPr>
        <p:cNvPr id="1" name="Shape 263"/>
        <p:cNvGrpSpPr/>
        <p:nvPr/>
      </p:nvGrpSpPr>
      <p:grpSpPr>
        <a:xfrm>
          <a:off x="0" y="0"/>
          <a:ext cx="0" cy="0"/>
          <a:chOff x="0" y="0"/>
          <a:chExt cx="0" cy="0"/>
        </a:xfrm>
      </p:grpSpPr>
      <p:sp>
        <p:nvSpPr>
          <p:cNvPr id="264" name="Google Shape;264;p38"/>
          <p:cNvSpPr txBox="1">
            <a:spLocks noGrp="1"/>
          </p:cNvSpPr>
          <p:nvPr>
            <p:ph type="title"/>
          </p:nvPr>
        </p:nvSpPr>
        <p:spPr>
          <a:xfrm>
            <a:off x="332185" y="324000"/>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5" name="Google Shape;265;p38"/>
          <p:cNvSpPr txBox="1">
            <a:spLocks noGrp="1"/>
          </p:cNvSpPr>
          <p:nvPr>
            <p:ph type="body" idx="1"/>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66" name="Google Shape;266;p38"/>
          <p:cNvSpPr>
            <a:spLocks noGrp="1"/>
          </p:cNvSpPr>
          <p:nvPr>
            <p:ph type="chart" idx="2"/>
          </p:nvPr>
        </p:nvSpPr>
        <p:spPr>
          <a:xfrm>
            <a:off x="4200526" y="1071563"/>
            <a:ext cx="4611300" cy="35577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9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R="0" lvl="6"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R="0" lvl="8" algn="l" rtl="0">
              <a:lnSpc>
                <a:spcPct val="100000"/>
              </a:lnSpc>
              <a:spcBef>
                <a:spcPts val="500"/>
              </a:spcBef>
              <a:spcAft>
                <a:spcPts val="50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67" name="Google Shape;267;p38"/>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8" name="Google Shape;268;p38"/>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9" name="Google Shape;269;p38"/>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ne Column Chart - Subtitle">
  <p:cSld name="One Column Chart - Subtitle">
    <p:spTree>
      <p:nvGrpSpPr>
        <p:cNvPr id="1" name="Shape 270"/>
        <p:cNvGrpSpPr/>
        <p:nvPr/>
      </p:nvGrpSpPr>
      <p:grpSpPr>
        <a:xfrm>
          <a:off x="0" y="0"/>
          <a:ext cx="0" cy="0"/>
          <a:chOff x="0" y="0"/>
          <a:chExt cx="0" cy="0"/>
        </a:xfrm>
      </p:grpSpPr>
      <p:sp>
        <p:nvSpPr>
          <p:cNvPr id="271" name="Google Shape;271;p39"/>
          <p:cNvSpPr txBox="1">
            <a:spLocks noGrp="1"/>
          </p:cNvSpPr>
          <p:nvPr>
            <p:ph type="title"/>
          </p:nvPr>
        </p:nvSpPr>
        <p:spPr>
          <a:xfrm>
            <a:off x="332185" y="322886"/>
            <a:ext cx="8479500" cy="3771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2" name="Google Shape;272;p39"/>
          <p:cNvSpPr txBox="1">
            <a:spLocks noGrp="1"/>
          </p:cNvSpPr>
          <p:nvPr>
            <p:ph type="subTitle" idx="1"/>
          </p:nvPr>
        </p:nvSpPr>
        <p:spPr>
          <a:xfrm>
            <a:off x="332184" y="700075"/>
            <a:ext cx="8479500" cy="6645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dk1"/>
              </a:buClr>
              <a:buSzPts val="1800"/>
              <a:buNone/>
              <a:defRPr sz="1800" b="0">
                <a:solidFill>
                  <a:schemeClr val="dk1"/>
                </a:solidFill>
              </a:defRPr>
            </a:lvl1pPr>
            <a:lvl2pPr lvl="1" algn="l" rtl="0">
              <a:lnSpc>
                <a:spcPct val="85000"/>
              </a:lnSpc>
              <a:spcBef>
                <a:spcPts val="0"/>
              </a:spcBef>
              <a:spcAft>
                <a:spcPts val="0"/>
              </a:spcAft>
              <a:buClr>
                <a:schemeClr val="dk1"/>
              </a:buClr>
              <a:buSzPts val="1800"/>
              <a:buNone/>
              <a:defRPr sz="1800"/>
            </a:lvl2pPr>
            <a:lvl3pPr lvl="2" algn="l" rtl="0">
              <a:lnSpc>
                <a:spcPct val="85000"/>
              </a:lnSpc>
              <a:spcBef>
                <a:spcPts val="0"/>
              </a:spcBef>
              <a:spcAft>
                <a:spcPts val="0"/>
              </a:spcAft>
              <a:buClr>
                <a:schemeClr val="dk1"/>
              </a:buClr>
              <a:buSzPts val="1800"/>
              <a:buNone/>
              <a:defRPr sz="1800"/>
            </a:lvl3pPr>
            <a:lvl4pPr lvl="3" algn="l" rtl="0">
              <a:lnSpc>
                <a:spcPct val="85000"/>
              </a:lnSpc>
              <a:spcBef>
                <a:spcPts val="0"/>
              </a:spcBef>
              <a:spcAft>
                <a:spcPts val="0"/>
              </a:spcAft>
              <a:buClr>
                <a:schemeClr val="dk1"/>
              </a:buClr>
              <a:buSzPts val="1800"/>
              <a:buNone/>
              <a:defRPr sz="1800"/>
            </a:lvl4pPr>
            <a:lvl5pPr lvl="4" algn="l" rtl="0">
              <a:lnSpc>
                <a:spcPct val="85000"/>
              </a:lnSpc>
              <a:spcBef>
                <a:spcPts val="0"/>
              </a:spcBef>
              <a:spcAft>
                <a:spcPts val="0"/>
              </a:spcAft>
              <a:buClr>
                <a:schemeClr val="dk1"/>
              </a:buClr>
              <a:buSzPts val="1800"/>
              <a:buNone/>
              <a:defRPr sz="1800"/>
            </a:lvl5pPr>
            <a:lvl6pPr lvl="5" algn="l" rtl="0">
              <a:lnSpc>
                <a:spcPct val="85000"/>
              </a:lnSpc>
              <a:spcBef>
                <a:spcPts val="0"/>
              </a:spcBef>
              <a:spcAft>
                <a:spcPts val="0"/>
              </a:spcAft>
              <a:buClr>
                <a:schemeClr val="dk1"/>
              </a:buClr>
              <a:buSzPts val="1800"/>
              <a:buNone/>
              <a:defRPr sz="1800"/>
            </a:lvl6pPr>
            <a:lvl7pPr lvl="6" algn="l" rtl="0">
              <a:lnSpc>
                <a:spcPct val="85000"/>
              </a:lnSpc>
              <a:spcBef>
                <a:spcPts val="0"/>
              </a:spcBef>
              <a:spcAft>
                <a:spcPts val="0"/>
              </a:spcAft>
              <a:buClr>
                <a:schemeClr val="dk1"/>
              </a:buClr>
              <a:buSzPts val="1800"/>
              <a:buNone/>
              <a:defRPr sz="1800"/>
            </a:lvl7pPr>
            <a:lvl8pPr lvl="7" algn="l" rtl="0">
              <a:lnSpc>
                <a:spcPct val="85000"/>
              </a:lnSpc>
              <a:spcBef>
                <a:spcPts val="0"/>
              </a:spcBef>
              <a:spcAft>
                <a:spcPts val="0"/>
              </a:spcAft>
              <a:buClr>
                <a:schemeClr val="dk1"/>
              </a:buClr>
              <a:buSzPts val="1800"/>
              <a:buNone/>
              <a:defRPr sz="1800"/>
            </a:lvl8pPr>
            <a:lvl9pPr lvl="8" algn="l" rtl="0">
              <a:lnSpc>
                <a:spcPct val="85000"/>
              </a:lnSpc>
              <a:spcBef>
                <a:spcPts val="0"/>
              </a:spcBef>
              <a:spcAft>
                <a:spcPts val="0"/>
              </a:spcAft>
              <a:buClr>
                <a:schemeClr val="dk1"/>
              </a:buClr>
              <a:buSzPts val="1800"/>
              <a:buNone/>
              <a:defRPr sz="1800"/>
            </a:lvl9pPr>
          </a:lstStyle>
          <a:p>
            <a:endParaRPr/>
          </a:p>
        </p:txBody>
      </p:sp>
      <p:sp>
        <p:nvSpPr>
          <p:cNvPr id="273" name="Google Shape;273;p39"/>
          <p:cNvSpPr txBox="1">
            <a:spLocks noGrp="1"/>
          </p:cNvSpPr>
          <p:nvPr>
            <p:ph type="body" idx="2"/>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04800" algn="l" rtl="0">
              <a:lnSpc>
                <a:spcPct val="100000"/>
              </a:lnSpc>
              <a:spcBef>
                <a:spcPts val="500"/>
              </a:spcBef>
              <a:spcAft>
                <a:spcPts val="0"/>
              </a:spcAft>
              <a:buClr>
                <a:schemeClr val="dk1"/>
              </a:buClr>
              <a:buSzPts val="12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74" name="Google Shape;274;p39"/>
          <p:cNvSpPr>
            <a:spLocks noGrp="1"/>
          </p:cNvSpPr>
          <p:nvPr>
            <p:ph type="chart" idx="3"/>
          </p:nvPr>
        </p:nvSpPr>
        <p:spPr>
          <a:xfrm>
            <a:off x="4200526" y="1071563"/>
            <a:ext cx="4611300" cy="35577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9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R="0" lvl="6"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R="0" lvl="8" algn="l" rtl="0">
              <a:lnSpc>
                <a:spcPct val="100000"/>
              </a:lnSpc>
              <a:spcBef>
                <a:spcPts val="500"/>
              </a:spcBef>
              <a:spcAft>
                <a:spcPts val="50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75" name="Google Shape;275;p39"/>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6" name="Google Shape;276;p39"/>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77" name="Google Shape;277;p39"/>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Chart Dark">
  <p:cSld name="One Column Chart Dark">
    <p:bg>
      <p:bgPr>
        <a:solidFill>
          <a:srgbClr val="464646"/>
        </a:solidFill>
        <a:effectLst/>
      </p:bgPr>
    </p:bg>
    <p:spTree>
      <p:nvGrpSpPr>
        <p:cNvPr id="1" name="Shape 278"/>
        <p:cNvGrpSpPr/>
        <p:nvPr/>
      </p:nvGrpSpPr>
      <p:grpSpPr>
        <a:xfrm>
          <a:off x="0" y="0"/>
          <a:ext cx="0" cy="0"/>
          <a:chOff x="0" y="0"/>
          <a:chExt cx="0" cy="0"/>
        </a:xfrm>
      </p:grpSpPr>
      <p:sp>
        <p:nvSpPr>
          <p:cNvPr id="279" name="Google Shape;279;p40"/>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lt1"/>
              </a:buClr>
              <a:buSzPts val="2400"/>
              <a:buFont typeface="Georgia"/>
              <a:buNone/>
              <a:defRPr>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0" name="Google Shape;280;p40"/>
          <p:cNvSpPr txBox="1">
            <a:spLocks noGrp="1"/>
          </p:cNvSpPr>
          <p:nvPr>
            <p:ph type="body" idx="1"/>
          </p:nvPr>
        </p:nvSpPr>
        <p:spPr>
          <a:xfrm>
            <a:off x="332186" y="1577579"/>
            <a:ext cx="2646900" cy="30516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lt1"/>
              </a:buClr>
              <a:buSzPts val="1400"/>
              <a:buNone/>
              <a:defRPr>
                <a:solidFill>
                  <a:schemeClr val="lt1"/>
                </a:solidFill>
              </a:defRPr>
            </a:lvl1pPr>
            <a:lvl2pPr marL="914400" lvl="1" indent="-228600" algn="l" rtl="0">
              <a:lnSpc>
                <a:spcPct val="100000"/>
              </a:lnSpc>
              <a:spcBef>
                <a:spcPts val="900"/>
              </a:spcBef>
              <a:spcAft>
                <a:spcPts val="0"/>
              </a:spcAft>
              <a:buClr>
                <a:schemeClr val="lt1"/>
              </a:buClr>
              <a:buSzPts val="1200"/>
              <a:buNone/>
              <a:defRPr>
                <a:solidFill>
                  <a:schemeClr val="lt1"/>
                </a:solidFill>
              </a:defRPr>
            </a:lvl2pPr>
            <a:lvl3pPr marL="1371600" lvl="2" indent="-304800" algn="l" rtl="0">
              <a:lnSpc>
                <a:spcPct val="100000"/>
              </a:lnSpc>
              <a:spcBef>
                <a:spcPts val="500"/>
              </a:spcBef>
              <a:spcAft>
                <a:spcPts val="0"/>
              </a:spcAft>
              <a:buClr>
                <a:schemeClr val="lt1"/>
              </a:buClr>
              <a:buSzPts val="1200"/>
              <a:buChar char="•"/>
              <a:defRPr>
                <a:solidFill>
                  <a:schemeClr val="lt1"/>
                </a:solidFill>
              </a:defRPr>
            </a:lvl3pPr>
            <a:lvl4pPr marL="1828800" lvl="3" indent="-304800" algn="l" rtl="0">
              <a:lnSpc>
                <a:spcPct val="100000"/>
              </a:lnSpc>
              <a:spcBef>
                <a:spcPts val="500"/>
              </a:spcBef>
              <a:spcAft>
                <a:spcPts val="0"/>
              </a:spcAft>
              <a:buClr>
                <a:schemeClr val="lt1"/>
              </a:buClr>
              <a:buSzPts val="1200"/>
              <a:buChar char="–"/>
              <a:defRPr>
                <a:solidFill>
                  <a:schemeClr val="lt1"/>
                </a:solidFill>
              </a:defRPr>
            </a:lvl4pPr>
            <a:lvl5pPr marL="2286000" lvl="4" indent="-304800" algn="l" rtl="0">
              <a:lnSpc>
                <a:spcPct val="100000"/>
              </a:lnSpc>
              <a:spcBef>
                <a:spcPts val="500"/>
              </a:spcBef>
              <a:spcAft>
                <a:spcPts val="0"/>
              </a:spcAft>
              <a:buClr>
                <a:schemeClr val="lt1"/>
              </a:buClr>
              <a:buSzPts val="1200"/>
              <a:buChar char="•"/>
              <a:defRPr>
                <a:solidFill>
                  <a:schemeClr val="lt1"/>
                </a:solidFill>
              </a:defRPr>
            </a:lvl5pPr>
            <a:lvl6pPr marL="2743200" lvl="5" indent="-304800" algn="l" rtl="0">
              <a:lnSpc>
                <a:spcPct val="100000"/>
              </a:lnSpc>
              <a:spcBef>
                <a:spcPts val="500"/>
              </a:spcBef>
              <a:spcAft>
                <a:spcPts val="0"/>
              </a:spcAft>
              <a:buClr>
                <a:schemeClr val="lt1"/>
              </a:buClr>
              <a:buSzPts val="1200"/>
              <a:buChar char="–"/>
              <a:defRPr>
                <a:solidFill>
                  <a:schemeClr val="lt1"/>
                </a:solidFill>
              </a:defRPr>
            </a:lvl6pPr>
            <a:lvl7pPr marL="3200400" lvl="6" indent="-304800" algn="l" rtl="0">
              <a:lnSpc>
                <a:spcPct val="100000"/>
              </a:lnSpc>
              <a:spcBef>
                <a:spcPts val="500"/>
              </a:spcBef>
              <a:spcAft>
                <a:spcPts val="0"/>
              </a:spcAft>
              <a:buClr>
                <a:schemeClr val="lt1"/>
              </a:buClr>
              <a:buSzPts val="1200"/>
              <a:buChar char="•"/>
              <a:defRPr>
                <a:solidFill>
                  <a:schemeClr val="lt1"/>
                </a:solidFill>
              </a:defRPr>
            </a:lvl7pPr>
            <a:lvl8pPr marL="3657600" lvl="7" indent="-304800" algn="l" rtl="0">
              <a:lnSpc>
                <a:spcPct val="100000"/>
              </a:lnSpc>
              <a:spcBef>
                <a:spcPts val="500"/>
              </a:spcBef>
              <a:spcAft>
                <a:spcPts val="0"/>
              </a:spcAft>
              <a:buClr>
                <a:schemeClr val="lt1"/>
              </a:buClr>
              <a:buSzPts val="1200"/>
              <a:buChar char="–"/>
              <a:defRPr>
                <a:solidFill>
                  <a:schemeClr val="lt1"/>
                </a:solidFill>
              </a:defRPr>
            </a:lvl8pPr>
            <a:lvl9pPr marL="4114800" lvl="8" indent="-304800" algn="l" rtl="0">
              <a:lnSpc>
                <a:spcPct val="100000"/>
              </a:lnSpc>
              <a:spcBef>
                <a:spcPts val="500"/>
              </a:spcBef>
              <a:spcAft>
                <a:spcPts val="500"/>
              </a:spcAft>
              <a:buClr>
                <a:schemeClr val="lt1"/>
              </a:buClr>
              <a:buSzPts val="1200"/>
              <a:buChar char="•"/>
              <a:defRPr>
                <a:solidFill>
                  <a:schemeClr val="lt1"/>
                </a:solidFill>
              </a:defRPr>
            </a:lvl9pPr>
          </a:lstStyle>
          <a:p>
            <a:endParaRPr/>
          </a:p>
        </p:txBody>
      </p:sp>
      <p:sp>
        <p:nvSpPr>
          <p:cNvPr id="281" name="Google Shape;281;p40"/>
          <p:cNvSpPr>
            <a:spLocks noGrp="1"/>
          </p:cNvSpPr>
          <p:nvPr>
            <p:ph type="chart" idx="2"/>
          </p:nvPr>
        </p:nvSpPr>
        <p:spPr>
          <a:xfrm>
            <a:off x="4200526" y="1071563"/>
            <a:ext cx="4611300" cy="35577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R="0" lvl="1" algn="l" rtl="0">
              <a:lnSpc>
                <a:spcPct val="100000"/>
              </a:lnSpc>
              <a:spcBef>
                <a:spcPts val="9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R="0" lvl="2"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R="0" lvl="3"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4pPr>
            <a:lvl5pPr marR="0" lvl="4"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R="0" lvl="5"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6pPr>
            <a:lvl7pPr marR="0" lvl="6"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7pPr>
            <a:lvl8pPr marR="0" lvl="7"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8pPr>
            <a:lvl9pPr marR="0" lvl="8" algn="l" rtl="0">
              <a:lnSpc>
                <a:spcPct val="100000"/>
              </a:lnSpc>
              <a:spcBef>
                <a:spcPts val="500"/>
              </a:spcBef>
              <a:spcAft>
                <a:spcPts val="500"/>
              </a:spcAft>
              <a:buClr>
                <a:schemeClr val="lt1"/>
              </a:buClr>
              <a:buSzPts val="1200"/>
              <a:buFont typeface="Arial"/>
              <a:buChar char="•"/>
              <a:defRPr sz="1200" b="0" i="0" u="none" strike="noStrike" cap="none">
                <a:solidFill>
                  <a:schemeClr val="lt1"/>
                </a:solidFill>
                <a:latin typeface="Arial"/>
                <a:ea typeface="Arial"/>
                <a:cs typeface="Arial"/>
                <a:sym typeface="Arial"/>
              </a:defRPr>
            </a:lvl9pPr>
          </a:lstStyle>
          <a:p>
            <a:endParaRPr/>
          </a:p>
        </p:txBody>
      </p:sp>
      <p:sp>
        <p:nvSpPr>
          <p:cNvPr id="282" name="Google Shape;282;p40"/>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3" name="Google Shape;283;p40"/>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4" name="Google Shape;284;p40"/>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lank No Footer">
  <p:cSld name="Blank No Footer">
    <p:spTree>
      <p:nvGrpSpPr>
        <p:cNvPr id="1" name="Shape 285"/>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Infographic and Chart">
  <p:cSld name="Infographic and Chart">
    <p:spTree>
      <p:nvGrpSpPr>
        <p:cNvPr id="1" name="Shape 286"/>
        <p:cNvGrpSpPr/>
        <p:nvPr/>
      </p:nvGrpSpPr>
      <p:grpSpPr>
        <a:xfrm>
          <a:off x="0" y="0"/>
          <a:ext cx="0" cy="0"/>
          <a:chOff x="0" y="0"/>
          <a:chExt cx="0" cy="0"/>
        </a:xfrm>
      </p:grpSpPr>
      <p:sp>
        <p:nvSpPr>
          <p:cNvPr id="287" name="Google Shape;287;p42"/>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88" name="Google Shape;288;p42"/>
          <p:cNvSpPr/>
          <p:nvPr/>
        </p:nvSpPr>
        <p:spPr>
          <a:xfrm>
            <a:off x="0" y="1577579"/>
            <a:ext cx="2979000" cy="3051600"/>
          </a:xfrm>
          <a:prstGeom prst="rect">
            <a:avLst/>
          </a:prstGeom>
          <a:solidFill>
            <a:srgbClr val="D04A0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89" name="Google Shape;289;p42"/>
          <p:cNvSpPr txBox="1">
            <a:spLocks noGrp="1"/>
          </p:cNvSpPr>
          <p:nvPr>
            <p:ph type="body" idx="1"/>
          </p:nvPr>
        </p:nvSpPr>
        <p:spPr>
          <a:xfrm>
            <a:off x="270278" y="1783080"/>
            <a:ext cx="2709000" cy="1302900"/>
          </a:xfrm>
          <a:prstGeom prst="rect">
            <a:avLst/>
          </a:prstGeom>
          <a:noFill/>
          <a:ln>
            <a:noFill/>
          </a:ln>
        </p:spPr>
        <p:txBody>
          <a:bodyPr spcFirstLastPara="1" wrap="square" lIns="0" tIns="0" rIns="0" bIns="0" anchor="t" anchorCtr="0">
            <a:noAutofit/>
          </a:bodyPr>
          <a:lstStyle>
            <a:lvl1pPr marL="457200" lvl="0" indent="-228600" algn="l" rtl="0">
              <a:lnSpc>
                <a:spcPct val="80000"/>
              </a:lnSpc>
              <a:spcBef>
                <a:spcPts val="0"/>
              </a:spcBef>
              <a:spcAft>
                <a:spcPts val="0"/>
              </a:spcAft>
              <a:buClr>
                <a:schemeClr val="lt1"/>
              </a:buClr>
              <a:buSzPts val="10200"/>
              <a:buNone/>
              <a:defRPr sz="10200" b="1">
                <a:solidFill>
                  <a:schemeClr val="lt1"/>
                </a:solidFill>
              </a:defRPr>
            </a:lvl1pPr>
            <a:lvl2pPr marL="914400" lvl="1" indent="-228600" algn="l" rtl="0">
              <a:lnSpc>
                <a:spcPct val="100000"/>
              </a:lnSpc>
              <a:spcBef>
                <a:spcPts val="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90" name="Google Shape;290;p42"/>
          <p:cNvSpPr txBox="1">
            <a:spLocks noGrp="1"/>
          </p:cNvSpPr>
          <p:nvPr>
            <p:ph type="body" idx="2"/>
          </p:nvPr>
        </p:nvSpPr>
        <p:spPr>
          <a:xfrm>
            <a:off x="332185" y="2948940"/>
            <a:ext cx="2496600" cy="1546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lt1"/>
              </a:buClr>
              <a:buSzPts val="1200"/>
              <a:buNone/>
              <a:defRPr sz="1200" b="0">
                <a:solidFill>
                  <a:schemeClr val="lt1"/>
                </a:solidFill>
              </a:defRPr>
            </a:lvl1pPr>
            <a:lvl2pPr marL="914400" lvl="1" indent="-304800" algn="l" rtl="0">
              <a:lnSpc>
                <a:spcPct val="100000"/>
              </a:lnSpc>
              <a:spcBef>
                <a:spcPts val="0"/>
              </a:spcBef>
              <a:spcAft>
                <a:spcPts val="0"/>
              </a:spcAft>
              <a:buClr>
                <a:schemeClr val="lt1"/>
              </a:buClr>
              <a:buSzPts val="1200"/>
              <a:buFont typeface="Arial"/>
              <a:buChar char="•"/>
              <a:defRPr b="0">
                <a:solidFill>
                  <a:schemeClr val="lt1"/>
                </a:solidFill>
              </a:defRPr>
            </a:lvl2pPr>
            <a:lvl3pPr marL="1371600" lvl="2" indent="-304800" algn="l" rtl="0">
              <a:lnSpc>
                <a:spcPct val="100000"/>
              </a:lnSpc>
              <a:spcBef>
                <a:spcPts val="0"/>
              </a:spcBef>
              <a:spcAft>
                <a:spcPts val="0"/>
              </a:spcAft>
              <a:buClr>
                <a:schemeClr val="lt1"/>
              </a:buClr>
              <a:buSzPts val="1200"/>
              <a:buFont typeface="Arial"/>
              <a:buChar char="–"/>
              <a:defRPr b="0">
                <a:solidFill>
                  <a:schemeClr val="lt1"/>
                </a:solidFill>
              </a:defRPr>
            </a:lvl3pPr>
            <a:lvl4pPr marL="1828800" lvl="3" indent="-304800" algn="l" rtl="0">
              <a:lnSpc>
                <a:spcPct val="100000"/>
              </a:lnSpc>
              <a:spcBef>
                <a:spcPts val="0"/>
              </a:spcBef>
              <a:spcAft>
                <a:spcPts val="0"/>
              </a:spcAft>
              <a:buClr>
                <a:schemeClr val="lt1"/>
              </a:buClr>
              <a:buSzPts val="1200"/>
              <a:buFont typeface="Arial"/>
              <a:buChar char="•"/>
              <a:defRPr b="0">
                <a:solidFill>
                  <a:schemeClr val="lt1"/>
                </a:solidFill>
              </a:defRPr>
            </a:lvl4pPr>
            <a:lvl5pPr marL="2286000" lvl="4" indent="-304800" algn="l" rtl="0">
              <a:lnSpc>
                <a:spcPct val="100000"/>
              </a:lnSpc>
              <a:spcBef>
                <a:spcPts val="0"/>
              </a:spcBef>
              <a:spcAft>
                <a:spcPts val="0"/>
              </a:spcAft>
              <a:buClr>
                <a:schemeClr val="lt1"/>
              </a:buClr>
              <a:buSzPts val="1200"/>
              <a:buFont typeface="Arial"/>
              <a:buChar char="–"/>
              <a:defRPr b="0">
                <a:solidFill>
                  <a:schemeClr val="lt1"/>
                </a:solidFill>
              </a:defRPr>
            </a:lvl5pPr>
            <a:lvl6pPr marL="2743200" lvl="5" indent="-304800" algn="l" rtl="0">
              <a:lnSpc>
                <a:spcPct val="100000"/>
              </a:lnSpc>
              <a:spcBef>
                <a:spcPts val="0"/>
              </a:spcBef>
              <a:spcAft>
                <a:spcPts val="0"/>
              </a:spcAft>
              <a:buClr>
                <a:schemeClr val="lt1"/>
              </a:buClr>
              <a:buSzPts val="1200"/>
              <a:buFont typeface="Arial"/>
              <a:buChar char="•"/>
              <a:defRPr>
                <a:solidFill>
                  <a:schemeClr val="lt1"/>
                </a:solidFill>
              </a:defRPr>
            </a:lvl6pPr>
            <a:lvl7pPr marL="3200400" lvl="6" indent="-304800" algn="l" rtl="0">
              <a:lnSpc>
                <a:spcPct val="100000"/>
              </a:lnSpc>
              <a:spcBef>
                <a:spcPts val="500"/>
              </a:spcBef>
              <a:spcAft>
                <a:spcPts val="0"/>
              </a:spcAft>
              <a:buClr>
                <a:schemeClr val="lt1"/>
              </a:buClr>
              <a:buSzPts val="1200"/>
              <a:buFont typeface="Arial"/>
              <a:buChar char="–"/>
              <a:defRPr>
                <a:solidFill>
                  <a:schemeClr val="lt1"/>
                </a:solidFill>
              </a:defRPr>
            </a:lvl7pPr>
            <a:lvl8pPr marL="3657600" lvl="7" indent="-304800" algn="l" rtl="0">
              <a:lnSpc>
                <a:spcPct val="100000"/>
              </a:lnSpc>
              <a:spcBef>
                <a:spcPts val="500"/>
              </a:spcBef>
              <a:spcAft>
                <a:spcPts val="0"/>
              </a:spcAft>
              <a:buClr>
                <a:schemeClr val="lt1"/>
              </a:buClr>
              <a:buSzPts val="1200"/>
              <a:buFont typeface="Arial"/>
              <a:buChar char="•"/>
              <a:defRPr>
                <a:solidFill>
                  <a:schemeClr val="lt1"/>
                </a:solidFill>
              </a:defRPr>
            </a:lvl8pPr>
            <a:lvl9pPr marL="4114800" lvl="8" indent="-304800" algn="l" rtl="0">
              <a:lnSpc>
                <a:spcPct val="100000"/>
              </a:lnSpc>
              <a:spcBef>
                <a:spcPts val="500"/>
              </a:spcBef>
              <a:spcAft>
                <a:spcPts val="500"/>
              </a:spcAft>
              <a:buClr>
                <a:schemeClr val="lt1"/>
              </a:buClr>
              <a:buSzPts val="1200"/>
              <a:buFont typeface="Arial"/>
              <a:buChar char="–"/>
              <a:defRPr>
                <a:solidFill>
                  <a:schemeClr val="lt1"/>
                </a:solidFill>
              </a:defRPr>
            </a:lvl9pPr>
          </a:lstStyle>
          <a:p>
            <a:endParaRPr/>
          </a:p>
        </p:txBody>
      </p:sp>
      <p:sp>
        <p:nvSpPr>
          <p:cNvPr id="291" name="Google Shape;291;p42"/>
          <p:cNvSpPr>
            <a:spLocks noGrp="1"/>
          </p:cNvSpPr>
          <p:nvPr>
            <p:ph type="chart" idx="3"/>
          </p:nvPr>
        </p:nvSpPr>
        <p:spPr>
          <a:xfrm>
            <a:off x="3245644" y="1571625"/>
            <a:ext cx="5566200" cy="30576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9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R="0" lvl="4"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R="0" lvl="5"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R="0" lvl="6"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R="0" lvl="7"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R="0" lvl="8" algn="l" rtl="0">
              <a:lnSpc>
                <a:spcPct val="100000"/>
              </a:lnSpc>
              <a:spcBef>
                <a:spcPts val="500"/>
              </a:spcBef>
              <a:spcAft>
                <a:spcPts val="50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292" name="Google Shape;292;p42"/>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3" name="Google Shape;293;p42"/>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4" name="Google Shape;294;p42"/>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hree Content Infographic">
  <p:cSld name="Three Content Infographic">
    <p:spTree>
      <p:nvGrpSpPr>
        <p:cNvPr id="1" name="Shape 295"/>
        <p:cNvGrpSpPr/>
        <p:nvPr/>
      </p:nvGrpSpPr>
      <p:grpSpPr>
        <a:xfrm>
          <a:off x="0" y="0"/>
          <a:ext cx="0" cy="0"/>
          <a:chOff x="0" y="0"/>
          <a:chExt cx="0" cy="0"/>
        </a:xfrm>
      </p:grpSpPr>
      <p:sp>
        <p:nvSpPr>
          <p:cNvPr id="296" name="Google Shape;296;p43"/>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dk1"/>
              </a:buClr>
              <a:buSzPts val="2400"/>
              <a:buFont typeface="Georgia"/>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7" name="Google Shape;297;p43"/>
          <p:cNvSpPr txBox="1">
            <a:spLocks noGrp="1"/>
          </p:cNvSpPr>
          <p:nvPr>
            <p:ph type="body" idx="1"/>
          </p:nvPr>
        </p:nvSpPr>
        <p:spPr>
          <a:xfrm>
            <a:off x="332185" y="1571625"/>
            <a:ext cx="2646900" cy="10002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0"/>
              </a:spcBef>
              <a:spcAft>
                <a:spcPts val="0"/>
              </a:spcAft>
              <a:buClr>
                <a:schemeClr val="accent3"/>
              </a:buClr>
              <a:buSzPts val="6400"/>
              <a:buNone/>
              <a:defRPr sz="6400" b="0">
                <a:solidFill>
                  <a:schemeClr val="accent3"/>
                </a:solidFill>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98" name="Google Shape;298;p43"/>
          <p:cNvSpPr txBox="1">
            <a:spLocks noGrp="1"/>
          </p:cNvSpPr>
          <p:nvPr>
            <p:ph type="body" idx="2"/>
          </p:nvPr>
        </p:nvSpPr>
        <p:spPr>
          <a:xfrm>
            <a:off x="3245643" y="1571625"/>
            <a:ext cx="2650200" cy="10002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0"/>
              </a:spcBef>
              <a:spcAft>
                <a:spcPts val="0"/>
              </a:spcAft>
              <a:buClr>
                <a:schemeClr val="dk2"/>
              </a:buClr>
              <a:buSzPts val="6400"/>
              <a:buNone/>
              <a:defRPr sz="6400" b="0">
                <a:solidFill>
                  <a:schemeClr val="dk2"/>
                </a:solidFill>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299" name="Google Shape;299;p43"/>
          <p:cNvSpPr txBox="1">
            <a:spLocks noGrp="1"/>
          </p:cNvSpPr>
          <p:nvPr>
            <p:ph type="body" idx="3"/>
          </p:nvPr>
        </p:nvSpPr>
        <p:spPr>
          <a:xfrm>
            <a:off x="6166928" y="1571625"/>
            <a:ext cx="2646900" cy="10002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0"/>
              </a:spcBef>
              <a:spcAft>
                <a:spcPts val="0"/>
              </a:spcAft>
              <a:buClr>
                <a:schemeClr val="accent1"/>
              </a:buClr>
              <a:buSzPts val="6400"/>
              <a:buNone/>
              <a:defRPr sz="6400" b="0">
                <a:solidFill>
                  <a:schemeClr val="accent1"/>
                </a:solidFill>
              </a:defRPr>
            </a:lvl1pPr>
            <a:lvl2pPr marL="914400" lvl="1" indent="-228600" algn="l" rtl="0">
              <a:lnSpc>
                <a:spcPct val="100000"/>
              </a:lnSpc>
              <a:spcBef>
                <a:spcPts val="900"/>
              </a:spcBef>
              <a:spcAft>
                <a:spcPts val="0"/>
              </a:spcAft>
              <a:buClr>
                <a:schemeClr val="dk1"/>
              </a:buClr>
              <a:buSzPts val="1400"/>
              <a:buNone/>
              <a:defRPr/>
            </a:lvl2pPr>
            <a:lvl3pPr marL="1371600" lvl="2" indent="-317500" algn="l" rtl="0">
              <a:lnSpc>
                <a:spcPct val="100000"/>
              </a:lnSpc>
              <a:spcBef>
                <a:spcPts val="500"/>
              </a:spcBef>
              <a:spcAft>
                <a:spcPts val="0"/>
              </a:spcAft>
              <a:buClr>
                <a:schemeClr val="dk1"/>
              </a:buClr>
              <a:buSzPts val="1400"/>
              <a:buChar char="•"/>
              <a:defRPr/>
            </a:lvl3pPr>
            <a:lvl4pPr marL="1828800" lvl="3" indent="-317500" algn="l" rtl="0">
              <a:lnSpc>
                <a:spcPct val="100000"/>
              </a:lnSpc>
              <a:spcBef>
                <a:spcPts val="500"/>
              </a:spcBef>
              <a:spcAft>
                <a:spcPts val="0"/>
              </a:spcAft>
              <a:buClr>
                <a:schemeClr val="dk1"/>
              </a:buClr>
              <a:buSzPts val="1400"/>
              <a:buChar char="–"/>
              <a:defRPr/>
            </a:lvl4pPr>
            <a:lvl5pPr marL="2286000" lvl="4" indent="-317500" algn="l" rtl="0">
              <a:lnSpc>
                <a:spcPct val="100000"/>
              </a:lnSpc>
              <a:spcBef>
                <a:spcPts val="500"/>
              </a:spcBef>
              <a:spcAft>
                <a:spcPts val="0"/>
              </a:spcAft>
              <a:buClr>
                <a:schemeClr val="dk1"/>
              </a:buClr>
              <a:buSzPts val="1400"/>
              <a:buChar char="•"/>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300" name="Google Shape;300;p43"/>
          <p:cNvSpPr txBox="1">
            <a:spLocks noGrp="1"/>
          </p:cNvSpPr>
          <p:nvPr>
            <p:ph type="body" idx="4"/>
          </p:nvPr>
        </p:nvSpPr>
        <p:spPr>
          <a:xfrm>
            <a:off x="332185" y="2699657"/>
            <a:ext cx="2646900" cy="1933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3"/>
              </a:buClr>
              <a:buSzPts val="1400"/>
              <a:buNone/>
              <a:defRPr>
                <a:solidFill>
                  <a:schemeClr val="accent3"/>
                </a:solidFill>
              </a:defRPr>
            </a:lvl1pPr>
            <a:lvl2pPr marL="914400" lvl="1" indent="-228600" algn="l" rtl="0">
              <a:lnSpc>
                <a:spcPct val="100000"/>
              </a:lnSpc>
              <a:spcBef>
                <a:spcPts val="500"/>
              </a:spcBef>
              <a:spcAft>
                <a:spcPts val="0"/>
              </a:spcAft>
              <a:buClr>
                <a:schemeClr val="dk1"/>
              </a:buClr>
              <a:buSzPts val="1200"/>
              <a:buNone/>
              <a:defRPr>
                <a:solidFill>
                  <a:schemeClr val="dk1"/>
                </a:solidFill>
              </a:defRPr>
            </a:lvl2pPr>
            <a:lvl3pPr marL="1371600" lvl="2" indent="-304800" algn="l" rtl="0">
              <a:lnSpc>
                <a:spcPct val="100000"/>
              </a:lnSpc>
              <a:spcBef>
                <a:spcPts val="500"/>
              </a:spcBef>
              <a:spcAft>
                <a:spcPts val="0"/>
              </a:spcAft>
              <a:buClr>
                <a:schemeClr val="dk1"/>
              </a:buClr>
              <a:buSzPts val="1200"/>
              <a:buChar char="•"/>
              <a:defRPr>
                <a:solidFill>
                  <a:schemeClr val="dk1"/>
                </a:solidFill>
              </a:defRPr>
            </a:lvl3pPr>
            <a:lvl4pPr marL="1828800" lvl="3" indent="-304800" algn="l" rtl="0">
              <a:lnSpc>
                <a:spcPct val="100000"/>
              </a:lnSpc>
              <a:spcBef>
                <a:spcPts val="500"/>
              </a:spcBef>
              <a:spcAft>
                <a:spcPts val="0"/>
              </a:spcAft>
              <a:buClr>
                <a:schemeClr val="dk1"/>
              </a:buClr>
              <a:buSzPts val="1200"/>
              <a:buChar char="–"/>
              <a:defRPr>
                <a:solidFill>
                  <a:schemeClr val="dk1"/>
                </a:solidFill>
              </a:defRPr>
            </a:lvl4pPr>
            <a:lvl5pPr marL="2286000" lvl="4" indent="-304800" algn="l" rtl="0">
              <a:lnSpc>
                <a:spcPct val="100000"/>
              </a:lnSpc>
              <a:spcBef>
                <a:spcPts val="500"/>
              </a:spcBef>
              <a:spcAft>
                <a:spcPts val="0"/>
              </a:spcAft>
              <a:buClr>
                <a:schemeClr val="dk1"/>
              </a:buClr>
              <a:buSzPts val="1200"/>
              <a:buChar char="•"/>
              <a:defRPr>
                <a:solidFill>
                  <a:schemeClr val="dk1"/>
                </a:solidFill>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301" name="Google Shape;301;p43"/>
          <p:cNvSpPr txBox="1">
            <a:spLocks noGrp="1"/>
          </p:cNvSpPr>
          <p:nvPr>
            <p:ph type="body" idx="5"/>
          </p:nvPr>
        </p:nvSpPr>
        <p:spPr>
          <a:xfrm>
            <a:off x="3245644" y="2699657"/>
            <a:ext cx="2650200" cy="1933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dk2"/>
              </a:buClr>
              <a:buSzPts val="1400"/>
              <a:buNone/>
              <a:defRPr>
                <a:solidFill>
                  <a:schemeClr val="dk2"/>
                </a:solidFill>
              </a:defRPr>
            </a:lvl1pPr>
            <a:lvl2pPr marL="914400" lvl="1" indent="-228600" algn="l" rtl="0">
              <a:lnSpc>
                <a:spcPct val="100000"/>
              </a:lnSpc>
              <a:spcBef>
                <a:spcPts val="500"/>
              </a:spcBef>
              <a:spcAft>
                <a:spcPts val="0"/>
              </a:spcAft>
              <a:buClr>
                <a:schemeClr val="dk1"/>
              </a:buClr>
              <a:buSzPts val="1200"/>
              <a:buNone/>
              <a:defRPr>
                <a:solidFill>
                  <a:schemeClr val="dk1"/>
                </a:solidFill>
              </a:defRPr>
            </a:lvl2pPr>
            <a:lvl3pPr marL="1371600" lvl="2" indent="-304800" algn="l" rtl="0">
              <a:lnSpc>
                <a:spcPct val="100000"/>
              </a:lnSpc>
              <a:spcBef>
                <a:spcPts val="500"/>
              </a:spcBef>
              <a:spcAft>
                <a:spcPts val="0"/>
              </a:spcAft>
              <a:buClr>
                <a:schemeClr val="dk1"/>
              </a:buClr>
              <a:buSzPts val="1200"/>
              <a:buChar char="•"/>
              <a:defRPr>
                <a:solidFill>
                  <a:schemeClr val="dk1"/>
                </a:solidFill>
              </a:defRPr>
            </a:lvl3pPr>
            <a:lvl4pPr marL="1828800" lvl="3" indent="-304800" algn="l" rtl="0">
              <a:lnSpc>
                <a:spcPct val="100000"/>
              </a:lnSpc>
              <a:spcBef>
                <a:spcPts val="500"/>
              </a:spcBef>
              <a:spcAft>
                <a:spcPts val="0"/>
              </a:spcAft>
              <a:buClr>
                <a:schemeClr val="dk1"/>
              </a:buClr>
              <a:buSzPts val="1200"/>
              <a:buChar char="–"/>
              <a:defRPr>
                <a:solidFill>
                  <a:schemeClr val="dk1"/>
                </a:solidFill>
              </a:defRPr>
            </a:lvl4pPr>
            <a:lvl5pPr marL="2286000" lvl="4" indent="-304800" algn="l" rtl="0">
              <a:lnSpc>
                <a:spcPct val="100000"/>
              </a:lnSpc>
              <a:spcBef>
                <a:spcPts val="500"/>
              </a:spcBef>
              <a:spcAft>
                <a:spcPts val="0"/>
              </a:spcAft>
              <a:buClr>
                <a:schemeClr val="dk1"/>
              </a:buClr>
              <a:buSzPts val="1200"/>
              <a:buChar char="•"/>
              <a:defRPr>
                <a:solidFill>
                  <a:schemeClr val="dk1"/>
                </a:solidFill>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302" name="Google Shape;302;p43"/>
          <p:cNvSpPr txBox="1">
            <a:spLocks noGrp="1"/>
          </p:cNvSpPr>
          <p:nvPr>
            <p:ph type="body" idx="6"/>
          </p:nvPr>
        </p:nvSpPr>
        <p:spPr>
          <a:xfrm>
            <a:off x="6166928" y="2699657"/>
            <a:ext cx="2646900" cy="19335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accent1"/>
              </a:buClr>
              <a:buSzPts val="1400"/>
              <a:buNone/>
              <a:defRPr>
                <a:solidFill>
                  <a:schemeClr val="accent1"/>
                </a:solidFill>
              </a:defRPr>
            </a:lvl1pPr>
            <a:lvl2pPr marL="914400" lvl="1" indent="-228600" algn="l" rtl="0">
              <a:lnSpc>
                <a:spcPct val="100000"/>
              </a:lnSpc>
              <a:spcBef>
                <a:spcPts val="500"/>
              </a:spcBef>
              <a:spcAft>
                <a:spcPts val="0"/>
              </a:spcAft>
              <a:buClr>
                <a:schemeClr val="dk1"/>
              </a:buClr>
              <a:buSzPts val="1200"/>
              <a:buNone/>
              <a:defRPr>
                <a:solidFill>
                  <a:schemeClr val="dk1"/>
                </a:solidFill>
              </a:defRPr>
            </a:lvl2pPr>
            <a:lvl3pPr marL="1371600" lvl="2" indent="-304800" algn="l" rtl="0">
              <a:lnSpc>
                <a:spcPct val="100000"/>
              </a:lnSpc>
              <a:spcBef>
                <a:spcPts val="500"/>
              </a:spcBef>
              <a:spcAft>
                <a:spcPts val="0"/>
              </a:spcAft>
              <a:buClr>
                <a:schemeClr val="dk1"/>
              </a:buClr>
              <a:buSzPts val="1200"/>
              <a:buChar char="•"/>
              <a:defRPr>
                <a:solidFill>
                  <a:schemeClr val="dk1"/>
                </a:solidFill>
              </a:defRPr>
            </a:lvl3pPr>
            <a:lvl4pPr marL="1828800" lvl="3" indent="-304800" algn="l" rtl="0">
              <a:lnSpc>
                <a:spcPct val="100000"/>
              </a:lnSpc>
              <a:spcBef>
                <a:spcPts val="500"/>
              </a:spcBef>
              <a:spcAft>
                <a:spcPts val="0"/>
              </a:spcAft>
              <a:buClr>
                <a:schemeClr val="dk1"/>
              </a:buClr>
              <a:buSzPts val="1200"/>
              <a:buChar char="–"/>
              <a:defRPr>
                <a:solidFill>
                  <a:schemeClr val="dk1"/>
                </a:solidFill>
              </a:defRPr>
            </a:lvl4pPr>
            <a:lvl5pPr marL="2286000" lvl="4" indent="-304800" algn="l" rtl="0">
              <a:lnSpc>
                <a:spcPct val="100000"/>
              </a:lnSpc>
              <a:spcBef>
                <a:spcPts val="500"/>
              </a:spcBef>
              <a:spcAft>
                <a:spcPts val="0"/>
              </a:spcAft>
              <a:buClr>
                <a:schemeClr val="dk1"/>
              </a:buClr>
              <a:buSzPts val="1200"/>
              <a:buChar char="•"/>
              <a:defRPr>
                <a:solidFill>
                  <a:schemeClr val="dk1"/>
                </a:solidFill>
              </a:defRPr>
            </a:lvl5pPr>
            <a:lvl6pPr marL="2743200" lvl="5" indent="-317500" algn="l" rtl="0">
              <a:lnSpc>
                <a:spcPct val="100000"/>
              </a:lnSpc>
              <a:spcBef>
                <a:spcPts val="500"/>
              </a:spcBef>
              <a:spcAft>
                <a:spcPts val="0"/>
              </a:spcAft>
              <a:buClr>
                <a:schemeClr val="dk1"/>
              </a:buClr>
              <a:buSzPts val="1400"/>
              <a:buChar char="–"/>
              <a:defRPr/>
            </a:lvl6pPr>
            <a:lvl7pPr marL="3200400" lvl="6" indent="-317500" algn="l" rtl="0">
              <a:lnSpc>
                <a:spcPct val="100000"/>
              </a:lnSpc>
              <a:spcBef>
                <a:spcPts val="500"/>
              </a:spcBef>
              <a:spcAft>
                <a:spcPts val="0"/>
              </a:spcAft>
              <a:buClr>
                <a:schemeClr val="dk1"/>
              </a:buClr>
              <a:buSzPts val="1400"/>
              <a:buChar char="•"/>
              <a:defRPr/>
            </a:lvl7pPr>
            <a:lvl8pPr marL="3657600" lvl="7" indent="-317500" algn="l" rtl="0">
              <a:lnSpc>
                <a:spcPct val="100000"/>
              </a:lnSpc>
              <a:spcBef>
                <a:spcPts val="500"/>
              </a:spcBef>
              <a:spcAft>
                <a:spcPts val="0"/>
              </a:spcAft>
              <a:buClr>
                <a:schemeClr val="dk1"/>
              </a:buClr>
              <a:buSzPts val="1400"/>
              <a:buChar char="–"/>
              <a:defRPr/>
            </a:lvl8pPr>
            <a:lvl9pPr marL="4114800" lvl="8" indent="-317500" algn="l" rtl="0">
              <a:lnSpc>
                <a:spcPct val="100000"/>
              </a:lnSpc>
              <a:spcBef>
                <a:spcPts val="500"/>
              </a:spcBef>
              <a:spcAft>
                <a:spcPts val="500"/>
              </a:spcAft>
              <a:buClr>
                <a:schemeClr val="dk1"/>
              </a:buClr>
              <a:buSzPts val="1400"/>
              <a:buChar char="•"/>
              <a:defRPr/>
            </a:lvl9pPr>
          </a:lstStyle>
          <a:p>
            <a:endParaRPr/>
          </a:p>
        </p:txBody>
      </p:sp>
      <p:sp>
        <p:nvSpPr>
          <p:cNvPr id="303" name="Google Shape;303;p43"/>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04" name="Google Shape;304;p43"/>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05" name="Google Shape;305;p43"/>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hart Dark">
  <p:cSld name="Title and Chart Dark">
    <p:bg>
      <p:bgPr>
        <a:solidFill>
          <a:srgbClr val="464646"/>
        </a:solidFill>
        <a:effectLst/>
      </p:bgPr>
    </p:bg>
    <p:spTree>
      <p:nvGrpSpPr>
        <p:cNvPr id="1" name="Shape 306"/>
        <p:cNvGrpSpPr/>
        <p:nvPr/>
      </p:nvGrpSpPr>
      <p:grpSpPr>
        <a:xfrm>
          <a:off x="0" y="0"/>
          <a:ext cx="0" cy="0"/>
          <a:chOff x="0" y="0"/>
          <a:chExt cx="0" cy="0"/>
        </a:xfrm>
      </p:grpSpPr>
      <p:sp>
        <p:nvSpPr>
          <p:cNvPr id="307" name="Google Shape;307;p44"/>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lvl="0" algn="l" rtl="0">
              <a:lnSpc>
                <a:spcPct val="85000"/>
              </a:lnSpc>
              <a:spcBef>
                <a:spcPts val="0"/>
              </a:spcBef>
              <a:spcAft>
                <a:spcPts val="0"/>
              </a:spcAft>
              <a:buClr>
                <a:schemeClr val="lt1"/>
              </a:buClr>
              <a:buSzPts val="2400"/>
              <a:buFont typeface="Georgia"/>
              <a:buNone/>
              <a:defRPr>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08" name="Google Shape;308;p44"/>
          <p:cNvSpPr>
            <a:spLocks noGrp="1"/>
          </p:cNvSpPr>
          <p:nvPr>
            <p:ph type="chart" idx="2"/>
          </p:nvPr>
        </p:nvSpPr>
        <p:spPr>
          <a:xfrm>
            <a:off x="332185" y="1577579"/>
            <a:ext cx="8479500" cy="30516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R="0" lvl="1" algn="l" rtl="0">
              <a:lnSpc>
                <a:spcPct val="100000"/>
              </a:lnSpc>
              <a:spcBef>
                <a:spcPts val="9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R="0" lvl="2"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R="0" lvl="3"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4pPr>
            <a:lvl5pPr marR="0" lvl="4"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R="0" lvl="5"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6pPr>
            <a:lvl7pPr marR="0" lvl="6"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7pPr>
            <a:lvl8pPr marR="0" lvl="7" algn="l" rtl="0">
              <a:lnSpc>
                <a:spcPct val="10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8pPr>
            <a:lvl9pPr marR="0" lvl="8" algn="l" rtl="0">
              <a:lnSpc>
                <a:spcPct val="100000"/>
              </a:lnSpc>
              <a:spcBef>
                <a:spcPts val="500"/>
              </a:spcBef>
              <a:spcAft>
                <a:spcPts val="500"/>
              </a:spcAft>
              <a:buClr>
                <a:schemeClr val="lt1"/>
              </a:buClr>
              <a:buSzPts val="1200"/>
              <a:buFont typeface="Arial"/>
              <a:buChar char="•"/>
              <a:defRPr sz="1200" b="0" i="0" u="none" strike="noStrike" cap="none">
                <a:solidFill>
                  <a:schemeClr val="lt1"/>
                </a:solidFill>
                <a:latin typeface="Arial"/>
                <a:ea typeface="Arial"/>
                <a:cs typeface="Arial"/>
                <a:sym typeface="Arial"/>
              </a:defRPr>
            </a:lvl9pPr>
          </a:lstStyle>
          <a:p>
            <a:endParaRPr/>
          </a:p>
        </p:txBody>
      </p:sp>
      <p:sp>
        <p:nvSpPr>
          <p:cNvPr id="309" name="Google Shape;309;p44"/>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10" name="Google Shape;310;p44"/>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11" name="Google Shape;311;p44"/>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Thank You Light">
  <p:cSld name="Thank You Light">
    <p:bg>
      <p:bgPr>
        <a:solidFill>
          <a:schemeClr val="lt1"/>
        </a:solidFill>
        <a:effectLst/>
      </p:bgPr>
    </p:bg>
    <p:spTree>
      <p:nvGrpSpPr>
        <p:cNvPr id="1" name="Shape 312"/>
        <p:cNvGrpSpPr/>
        <p:nvPr/>
      </p:nvGrpSpPr>
      <p:grpSpPr>
        <a:xfrm>
          <a:off x="0" y="0"/>
          <a:ext cx="0" cy="0"/>
          <a:chOff x="0" y="0"/>
          <a:chExt cx="0" cy="0"/>
        </a:xfrm>
      </p:grpSpPr>
      <p:sp>
        <p:nvSpPr>
          <p:cNvPr id="313" name="Google Shape;313;p45"/>
          <p:cNvSpPr txBox="1">
            <a:spLocks noGrp="1"/>
          </p:cNvSpPr>
          <p:nvPr>
            <p:ph type="ctrTitle"/>
          </p:nvPr>
        </p:nvSpPr>
        <p:spPr>
          <a:xfrm>
            <a:off x="332185" y="321469"/>
            <a:ext cx="4105200" cy="1821600"/>
          </a:xfrm>
          <a:prstGeom prst="rect">
            <a:avLst/>
          </a:prstGeom>
          <a:noFill/>
          <a:ln>
            <a:noFill/>
          </a:ln>
        </p:spPr>
        <p:txBody>
          <a:bodyPr spcFirstLastPara="1" wrap="square" lIns="0" tIns="0" rIns="0" bIns="0" anchor="b" anchorCtr="0">
            <a:normAutofit/>
          </a:bodyPr>
          <a:lstStyle>
            <a:lvl1pPr lvl="0" algn="l" rtl="0">
              <a:lnSpc>
                <a:spcPct val="85000"/>
              </a:lnSpc>
              <a:spcBef>
                <a:spcPts val="0"/>
              </a:spcBef>
              <a:spcAft>
                <a:spcPts val="0"/>
              </a:spcAft>
              <a:buClr>
                <a:schemeClr val="dk1"/>
              </a:buClr>
              <a:buSzPts val="4400"/>
              <a:buFont typeface="Georgia"/>
              <a:buNone/>
              <a:defRPr sz="44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14" name="Google Shape;314;p45"/>
          <p:cNvSpPr txBox="1"/>
          <p:nvPr/>
        </p:nvSpPr>
        <p:spPr>
          <a:xfrm>
            <a:off x="332185" y="3300411"/>
            <a:ext cx="4105200" cy="255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Arial"/>
                <a:ea typeface="Arial"/>
                <a:cs typeface="Arial"/>
                <a:sym typeface="Arial"/>
              </a:rPr>
              <a:t>pwc.com</a:t>
            </a:r>
            <a:endParaRPr sz="900" b="0" i="0" u="none" strike="noStrike" cap="none">
              <a:solidFill>
                <a:schemeClr val="dk1"/>
              </a:solidFill>
              <a:latin typeface="Arial"/>
              <a:ea typeface="Arial"/>
              <a:cs typeface="Arial"/>
              <a:sym typeface="Arial"/>
            </a:endParaRPr>
          </a:p>
        </p:txBody>
      </p:sp>
      <p:sp>
        <p:nvSpPr>
          <p:cNvPr id="315" name="Google Shape;315;p45"/>
          <p:cNvSpPr/>
          <p:nvPr/>
        </p:nvSpPr>
        <p:spPr>
          <a:xfrm>
            <a:off x="0" y="3705641"/>
            <a:ext cx="9144000" cy="1437900"/>
          </a:xfrm>
          <a:prstGeom prst="rect">
            <a:avLst/>
          </a:prstGeom>
          <a:solidFill>
            <a:srgbClr val="D04A0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6" name="Google Shape;316;p45"/>
          <p:cNvSpPr txBox="1">
            <a:spLocks noGrp="1"/>
          </p:cNvSpPr>
          <p:nvPr>
            <p:ph type="body" idx="1"/>
          </p:nvPr>
        </p:nvSpPr>
        <p:spPr>
          <a:xfrm>
            <a:off x="332184" y="3944700"/>
            <a:ext cx="8479500" cy="10887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0"/>
              </a:spcBef>
              <a:spcAft>
                <a:spcPts val="0"/>
              </a:spcAft>
              <a:buClr>
                <a:schemeClr val="lt1"/>
              </a:buClr>
              <a:buSzPts val="900"/>
              <a:buFont typeface="Arial"/>
              <a:buNone/>
              <a:defRPr sz="900" b="0">
                <a:solidFill>
                  <a:schemeClr val="lt1"/>
                </a:solidFill>
              </a:defRPr>
            </a:lvl1pPr>
            <a:lvl2pPr marL="914400" lvl="1" indent="-228600" algn="l" rtl="0">
              <a:lnSpc>
                <a:spcPct val="100000"/>
              </a:lnSpc>
              <a:spcBef>
                <a:spcPts val="0"/>
              </a:spcBef>
              <a:spcAft>
                <a:spcPts val="0"/>
              </a:spcAft>
              <a:buClr>
                <a:schemeClr val="lt1"/>
              </a:buClr>
              <a:buSzPts val="900"/>
              <a:buFont typeface="Arial"/>
              <a:buNone/>
              <a:defRPr sz="900" b="0">
                <a:solidFill>
                  <a:schemeClr val="lt1"/>
                </a:solidFill>
              </a:defRPr>
            </a:lvl2pPr>
            <a:lvl3pPr marL="1371600" lvl="2" indent="-228600" algn="l" rtl="0">
              <a:lnSpc>
                <a:spcPct val="100000"/>
              </a:lnSpc>
              <a:spcBef>
                <a:spcPts val="0"/>
              </a:spcBef>
              <a:spcAft>
                <a:spcPts val="0"/>
              </a:spcAft>
              <a:buClr>
                <a:schemeClr val="lt1"/>
              </a:buClr>
              <a:buSzPts val="900"/>
              <a:buFont typeface="Arial"/>
              <a:buNone/>
              <a:defRPr sz="900" b="0">
                <a:solidFill>
                  <a:schemeClr val="lt1"/>
                </a:solidFill>
              </a:defRPr>
            </a:lvl3pPr>
            <a:lvl4pPr marL="1828800" lvl="3" indent="-228600" algn="l" rtl="0">
              <a:lnSpc>
                <a:spcPct val="100000"/>
              </a:lnSpc>
              <a:spcBef>
                <a:spcPts val="0"/>
              </a:spcBef>
              <a:spcAft>
                <a:spcPts val="0"/>
              </a:spcAft>
              <a:buClr>
                <a:schemeClr val="lt1"/>
              </a:buClr>
              <a:buSzPts val="900"/>
              <a:buFont typeface="Arial"/>
              <a:buNone/>
              <a:defRPr sz="900" b="0">
                <a:solidFill>
                  <a:schemeClr val="lt1"/>
                </a:solidFill>
              </a:defRPr>
            </a:lvl4pPr>
            <a:lvl5pPr marL="2286000" lvl="4" indent="-228600" algn="l" rtl="0">
              <a:lnSpc>
                <a:spcPct val="100000"/>
              </a:lnSpc>
              <a:spcBef>
                <a:spcPts val="0"/>
              </a:spcBef>
              <a:spcAft>
                <a:spcPts val="0"/>
              </a:spcAft>
              <a:buClr>
                <a:schemeClr val="lt1"/>
              </a:buClr>
              <a:buSzPts val="900"/>
              <a:buFont typeface="Arial"/>
              <a:buNone/>
              <a:defRPr sz="900" b="0">
                <a:solidFill>
                  <a:schemeClr val="lt1"/>
                </a:solidFill>
              </a:defRPr>
            </a:lvl5pPr>
            <a:lvl6pPr marL="2743200" lvl="5" indent="-228600" algn="l" rtl="0">
              <a:lnSpc>
                <a:spcPct val="100000"/>
              </a:lnSpc>
              <a:spcBef>
                <a:spcPts val="0"/>
              </a:spcBef>
              <a:spcAft>
                <a:spcPts val="0"/>
              </a:spcAft>
              <a:buClr>
                <a:schemeClr val="lt1"/>
              </a:buClr>
              <a:buSzPts val="900"/>
              <a:buFont typeface="Arial"/>
              <a:buNone/>
              <a:defRPr sz="900">
                <a:solidFill>
                  <a:schemeClr val="lt1"/>
                </a:solidFill>
              </a:defRPr>
            </a:lvl6pPr>
            <a:lvl7pPr marL="3200400" lvl="6" indent="-228600" algn="l" rtl="0">
              <a:lnSpc>
                <a:spcPct val="100000"/>
              </a:lnSpc>
              <a:spcBef>
                <a:spcPts val="0"/>
              </a:spcBef>
              <a:spcAft>
                <a:spcPts val="0"/>
              </a:spcAft>
              <a:buClr>
                <a:schemeClr val="lt1"/>
              </a:buClr>
              <a:buSzPts val="900"/>
              <a:buFont typeface="Arial"/>
              <a:buNone/>
              <a:defRPr sz="900">
                <a:solidFill>
                  <a:schemeClr val="lt1"/>
                </a:solidFill>
              </a:defRPr>
            </a:lvl7pPr>
            <a:lvl8pPr marL="3657600" lvl="7" indent="-228600" algn="l" rtl="0">
              <a:lnSpc>
                <a:spcPct val="100000"/>
              </a:lnSpc>
              <a:spcBef>
                <a:spcPts val="0"/>
              </a:spcBef>
              <a:spcAft>
                <a:spcPts val="0"/>
              </a:spcAft>
              <a:buClr>
                <a:schemeClr val="lt1"/>
              </a:buClr>
              <a:buSzPts val="900"/>
              <a:buFont typeface="Arial"/>
              <a:buNone/>
              <a:defRPr sz="900">
                <a:solidFill>
                  <a:schemeClr val="lt1"/>
                </a:solidFill>
              </a:defRPr>
            </a:lvl8pPr>
            <a:lvl9pPr marL="4114800" lvl="8" indent="-228600" algn="l" rtl="0">
              <a:lnSpc>
                <a:spcPct val="100000"/>
              </a:lnSpc>
              <a:spcBef>
                <a:spcPts val="0"/>
              </a:spcBef>
              <a:spcAft>
                <a:spcPts val="0"/>
              </a:spcAft>
              <a:buClr>
                <a:schemeClr val="lt1"/>
              </a:buClr>
              <a:buSzPts val="900"/>
              <a:buFont typeface="Arial"/>
              <a:buNone/>
              <a:defRPr sz="900">
                <a:solidFill>
                  <a:schemeClr val="lt1"/>
                </a:solidFill>
              </a:defRPr>
            </a:lvl9pPr>
          </a:lstStyle>
          <a:p>
            <a:endParaRPr/>
          </a:p>
        </p:txBody>
      </p:sp>
      <p:sp>
        <p:nvSpPr>
          <p:cNvPr id="317" name="Google Shape;317;p45"/>
          <p:cNvSpPr/>
          <p:nvPr/>
        </p:nvSpPr>
        <p:spPr>
          <a:xfrm>
            <a:off x="4000500" y="0"/>
            <a:ext cx="5143500" cy="5143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Section Header Orange">
  <p:cSld name="Section Header Orange">
    <p:bg>
      <p:bgPr>
        <a:solidFill>
          <a:srgbClr val="D04A02"/>
        </a:solidFill>
        <a:effectLst/>
      </p:bgPr>
    </p:bg>
    <p:spTree>
      <p:nvGrpSpPr>
        <p:cNvPr id="1" name="Shape 318"/>
        <p:cNvGrpSpPr/>
        <p:nvPr/>
      </p:nvGrpSpPr>
      <p:grpSpPr>
        <a:xfrm>
          <a:off x="0" y="0"/>
          <a:ext cx="0" cy="0"/>
          <a:chOff x="0" y="0"/>
          <a:chExt cx="0" cy="0"/>
        </a:xfrm>
      </p:grpSpPr>
      <p:sp>
        <p:nvSpPr>
          <p:cNvPr id="319" name="Google Shape;319;p46"/>
          <p:cNvSpPr txBox="1">
            <a:spLocks noGrp="1"/>
          </p:cNvSpPr>
          <p:nvPr>
            <p:ph type="title"/>
          </p:nvPr>
        </p:nvSpPr>
        <p:spPr>
          <a:xfrm>
            <a:off x="3713560" y="1577578"/>
            <a:ext cx="3702600" cy="19233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lt1"/>
              </a:buClr>
              <a:buSzPts val="3000"/>
              <a:buFont typeface="Arial"/>
              <a:buNone/>
              <a:defRPr sz="30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20" name="Google Shape;320;p46"/>
          <p:cNvSpPr txBox="1">
            <a:spLocks noGrp="1"/>
          </p:cNvSpPr>
          <p:nvPr>
            <p:ph type="subTitle" idx="1"/>
          </p:nvPr>
        </p:nvSpPr>
        <p:spPr>
          <a:xfrm>
            <a:off x="332184" y="0"/>
            <a:ext cx="3258600" cy="5143500"/>
          </a:xfrm>
          <a:prstGeom prst="rect">
            <a:avLst/>
          </a:prstGeom>
          <a:noFill/>
          <a:ln>
            <a:noFill/>
          </a:ln>
        </p:spPr>
        <p:txBody>
          <a:bodyPr spcFirstLastPara="1" wrap="square" lIns="0" tIns="0" rIns="0" bIns="0" anchor="ctr" anchorCtr="0">
            <a:noAutofit/>
          </a:bodyPr>
          <a:lstStyle>
            <a:lvl1pPr lvl="0" algn="l" rtl="0">
              <a:lnSpc>
                <a:spcPct val="95000"/>
              </a:lnSpc>
              <a:spcBef>
                <a:spcPts val="0"/>
              </a:spcBef>
              <a:spcAft>
                <a:spcPts val="0"/>
              </a:spcAft>
              <a:buClr>
                <a:schemeClr val="lt1"/>
              </a:buClr>
              <a:buSzPts val="48800"/>
              <a:buNone/>
              <a:defRPr sz="48800" b="0">
                <a:solidFill>
                  <a:schemeClr val="lt1"/>
                </a:solidFill>
              </a:defRPr>
            </a:lvl1pPr>
            <a:lvl2pPr lvl="1" algn="l" rtl="0">
              <a:lnSpc>
                <a:spcPct val="95000"/>
              </a:lnSpc>
              <a:spcBef>
                <a:spcPts val="0"/>
              </a:spcBef>
              <a:spcAft>
                <a:spcPts val="0"/>
              </a:spcAft>
              <a:buClr>
                <a:schemeClr val="lt1"/>
              </a:buClr>
              <a:buSzPts val="48800"/>
              <a:buNone/>
              <a:defRPr sz="48800">
                <a:solidFill>
                  <a:schemeClr val="lt1"/>
                </a:solidFill>
              </a:defRPr>
            </a:lvl2pPr>
            <a:lvl3pPr lvl="2" algn="l" rtl="0">
              <a:lnSpc>
                <a:spcPct val="95000"/>
              </a:lnSpc>
              <a:spcBef>
                <a:spcPts val="0"/>
              </a:spcBef>
              <a:spcAft>
                <a:spcPts val="0"/>
              </a:spcAft>
              <a:buClr>
                <a:schemeClr val="lt1"/>
              </a:buClr>
              <a:buSzPts val="48800"/>
              <a:buNone/>
              <a:defRPr sz="48800">
                <a:solidFill>
                  <a:schemeClr val="lt1"/>
                </a:solidFill>
              </a:defRPr>
            </a:lvl3pPr>
            <a:lvl4pPr lvl="3" algn="l" rtl="0">
              <a:lnSpc>
                <a:spcPct val="95000"/>
              </a:lnSpc>
              <a:spcBef>
                <a:spcPts val="0"/>
              </a:spcBef>
              <a:spcAft>
                <a:spcPts val="0"/>
              </a:spcAft>
              <a:buClr>
                <a:schemeClr val="lt1"/>
              </a:buClr>
              <a:buSzPts val="48800"/>
              <a:buNone/>
              <a:defRPr sz="48800">
                <a:solidFill>
                  <a:schemeClr val="lt1"/>
                </a:solidFill>
              </a:defRPr>
            </a:lvl4pPr>
            <a:lvl5pPr lvl="4" algn="l" rtl="0">
              <a:lnSpc>
                <a:spcPct val="95000"/>
              </a:lnSpc>
              <a:spcBef>
                <a:spcPts val="0"/>
              </a:spcBef>
              <a:spcAft>
                <a:spcPts val="0"/>
              </a:spcAft>
              <a:buClr>
                <a:schemeClr val="lt1"/>
              </a:buClr>
              <a:buSzPts val="48800"/>
              <a:buNone/>
              <a:defRPr sz="48800">
                <a:solidFill>
                  <a:schemeClr val="lt1"/>
                </a:solidFill>
              </a:defRPr>
            </a:lvl5pPr>
            <a:lvl6pPr lvl="5" algn="l" rtl="0">
              <a:lnSpc>
                <a:spcPct val="95000"/>
              </a:lnSpc>
              <a:spcBef>
                <a:spcPts val="0"/>
              </a:spcBef>
              <a:spcAft>
                <a:spcPts val="0"/>
              </a:spcAft>
              <a:buClr>
                <a:schemeClr val="lt1"/>
              </a:buClr>
              <a:buSzPts val="48800"/>
              <a:buNone/>
              <a:defRPr sz="48800">
                <a:solidFill>
                  <a:schemeClr val="lt1"/>
                </a:solidFill>
              </a:defRPr>
            </a:lvl6pPr>
            <a:lvl7pPr lvl="6" algn="l" rtl="0">
              <a:lnSpc>
                <a:spcPct val="95000"/>
              </a:lnSpc>
              <a:spcBef>
                <a:spcPts val="0"/>
              </a:spcBef>
              <a:spcAft>
                <a:spcPts val="0"/>
              </a:spcAft>
              <a:buClr>
                <a:schemeClr val="lt1"/>
              </a:buClr>
              <a:buSzPts val="48800"/>
              <a:buNone/>
              <a:defRPr sz="48800">
                <a:solidFill>
                  <a:schemeClr val="lt1"/>
                </a:solidFill>
              </a:defRPr>
            </a:lvl7pPr>
            <a:lvl8pPr lvl="7" algn="l" rtl="0">
              <a:lnSpc>
                <a:spcPct val="95000"/>
              </a:lnSpc>
              <a:spcBef>
                <a:spcPts val="0"/>
              </a:spcBef>
              <a:spcAft>
                <a:spcPts val="0"/>
              </a:spcAft>
              <a:buClr>
                <a:schemeClr val="lt1"/>
              </a:buClr>
              <a:buSzPts val="48800"/>
              <a:buNone/>
              <a:defRPr sz="48800">
                <a:solidFill>
                  <a:schemeClr val="lt1"/>
                </a:solidFill>
              </a:defRPr>
            </a:lvl8pPr>
            <a:lvl9pPr lvl="8" algn="l" rtl="0">
              <a:lnSpc>
                <a:spcPct val="95000"/>
              </a:lnSpc>
              <a:spcBef>
                <a:spcPts val="0"/>
              </a:spcBef>
              <a:spcAft>
                <a:spcPts val="0"/>
              </a:spcAft>
              <a:buClr>
                <a:schemeClr val="lt1"/>
              </a:buClr>
              <a:buSzPts val="48800"/>
              <a:buNone/>
              <a:defRPr sz="48800">
                <a:solidFill>
                  <a:schemeClr val="lt1"/>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Section Header Red">
  <p:cSld name="Section Header Red">
    <p:bg>
      <p:bgPr>
        <a:solidFill>
          <a:srgbClr val="E0301E"/>
        </a:solidFill>
        <a:effectLst/>
      </p:bgPr>
    </p:bg>
    <p:spTree>
      <p:nvGrpSpPr>
        <p:cNvPr id="1" name="Shape 321"/>
        <p:cNvGrpSpPr/>
        <p:nvPr/>
      </p:nvGrpSpPr>
      <p:grpSpPr>
        <a:xfrm>
          <a:off x="0" y="0"/>
          <a:ext cx="0" cy="0"/>
          <a:chOff x="0" y="0"/>
          <a:chExt cx="0" cy="0"/>
        </a:xfrm>
      </p:grpSpPr>
      <p:sp>
        <p:nvSpPr>
          <p:cNvPr id="322" name="Google Shape;322;p47"/>
          <p:cNvSpPr txBox="1">
            <a:spLocks noGrp="1"/>
          </p:cNvSpPr>
          <p:nvPr>
            <p:ph type="title"/>
          </p:nvPr>
        </p:nvSpPr>
        <p:spPr>
          <a:xfrm>
            <a:off x="3713560" y="1577578"/>
            <a:ext cx="3702600" cy="19233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lt1"/>
              </a:buClr>
              <a:buSzPts val="3000"/>
              <a:buFont typeface="Arial"/>
              <a:buNone/>
              <a:defRPr sz="30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23" name="Google Shape;323;p47"/>
          <p:cNvSpPr txBox="1">
            <a:spLocks noGrp="1"/>
          </p:cNvSpPr>
          <p:nvPr>
            <p:ph type="subTitle" idx="1"/>
          </p:nvPr>
        </p:nvSpPr>
        <p:spPr>
          <a:xfrm>
            <a:off x="332184" y="0"/>
            <a:ext cx="3258600" cy="5143500"/>
          </a:xfrm>
          <a:prstGeom prst="rect">
            <a:avLst/>
          </a:prstGeom>
          <a:noFill/>
          <a:ln>
            <a:noFill/>
          </a:ln>
        </p:spPr>
        <p:txBody>
          <a:bodyPr spcFirstLastPara="1" wrap="square" lIns="0" tIns="0" rIns="0" bIns="0" anchor="ctr" anchorCtr="0">
            <a:noAutofit/>
          </a:bodyPr>
          <a:lstStyle>
            <a:lvl1pPr lvl="0" algn="l" rtl="0">
              <a:lnSpc>
                <a:spcPct val="95000"/>
              </a:lnSpc>
              <a:spcBef>
                <a:spcPts val="0"/>
              </a:spcBef>
              <a:spcAft>
                <a:spcPts val="0"/>
              </a:spcAft>
              <a:buClr>
                <a:schemeClr val="lt1"/>
              </a:buClr>
              <a:buSzPts val="48800"/>
              <a:buNone/>
              <a:defRPr sz="48800" b="0">
                <a:solidFill>
                  <a:schemeClr val="lt1"/>
                </a:solidFill>
              </a:defRPr>
            </a:lvl1pPr>
            <a:lvl2pPr lvl="1" algn="l" rtl="0">
              <a:lnSpc>
                <a:spcPct val="95000"/>
              </a:lnSpc>
              <a:spcBef>
                <a:spcPts val="0"/>
              </a:spcBef>
              <a:spcAft>
                <a:spcPts val="0"/>
              </a:spcAft>
              <a:buClr>
                <a:schemeClr val="lt1"/>
              </a:buClr>
              <a:buSzPts val="48800"/>
              <a:buNone/>
              <a:defRPr sz="48800">
                <a:solidFill>
                  <a:schemeClr val="lt1"/>
                </a:solidFill>
              </a:defRPr>
            </a:lvl2pPr>
            <a:lvl3pPr lvl="2" algn="l" rtl="0">
              <a:lnSpc>
                <a:spcPct val="95000"/>
              </a:lnSpc>
              <a:spcBef>
                <a:spcPts val="0"/>
              </a:spcBef>
              <a:spcAft>
                <a:spcPts val="0"/>
              </a:spcAft>
              <a:buClr>
                <a:schemeClr val="lt1"/>
              </a:buClr>
              <a:buSzPts val="48800"/>
              <a:buNone/>
              <a:defRPr sz="48800">
                <a:solidFill>
                  <a:schemeClr val="lt1"/>
                </a:solidFill>
              </a:defRPr>
            </a:lvl3pPr>
            <a:lvl4pPr lvl="3" algn="l" rtl="0">
              <a:lnSpc>
                <a:spcPct val="95000"/>
              </a:lnSpc>
              <a:spcBef>
                <a:spcPts val="0"/>
              </a:spcBef>
              <a:spcAft>
                <a:spcPts val="0"/>
              </a:spcAft>
              <a:buClr>
                <a:schemeClr val="lt1"/>
              </a:buClr>
              <a:buSzPts val="48800"/>
              <a:buNone/>
              <a:defRPr sz="48800">
                <a:solidFill>
                  <a:schemeClr val="lt1"/>
                </a:solidFill>
              </a:defRPr>
            </a:lvl4pPr>
            <a:lvl5pPr lvl="4" algn="l" rtl="0">
              <a:lnSpc>
                <a:spcPct val="95000"/>
              </a:lnSpc>
              <a:spcBef>
                <a:spcPts val="0"/>
              </a:spcBef>
              <a:spcAft>
                <a:spcPts val="0"/>
              </a:spcAft>
              <a:buClr>
                <a:schemeClr val="lt1"/>
              </a:buClr>
              <a:buSzPts val="48800"/>
              <a:buNone/>
              <a:defRPr sz="48800">
                <a:solidFill>
                  <a:schemeClr val="lt1"/>
                </a:solidFill>
              </a:defRPr>
            </a:lvl5pPr>
            <a:lvl6pPr lvl="5" algn="l" rtl="0">
              <a:lnSpc>
                <a:spcPct val="95000"/>
              </a:lnSpc>
              <a:spcBef>
                <a:spcPts val="0"/>
              </a:spcBef>
              <a:spcAft>
                <a:spcPts val="0"/>
              </a:spcAft>
              <a:buClr>
                <a:schemeClr val="lt1"/>
              </a:buClr>
              <a:buSzPts val="48800"/>
              <a:buNone/>
              <a:defRPr sz="48800">
                <a:solidFill>
                  <a:schemeClr val="lt1"/>
                </a:solidFill>
              </a:defRPr>
            </a:lvl6pPr>
            <a:lvl7pPr lvl="6" algn="l" rtl="0">
              <a:lnSpc>
                <a:spcPct val="95000"/>
              </a:lnSpc>
              <a:spcBef>
                <a:spcPts val="0"/>
              </a:spcBef>
              <a:spcAft>
                <a:spcPts val="0"/>
              </a:spcAft>
              <a:buClr>
                <a:schemeClr val="lt1"/>
              </a:buClr>
              <a:buSzPts val="48800"/>
              <a:buNone/>
              <a:defRPr sz="48800">
                <a:solidFill>
                  <a:schemeClr val="lt1"/>
                </a:solidFill>
              </a:defRPr>
            </a:lvl7pPr>
            <a:lvl8pPr lvl="7" algn="l" rtl="0">
              <a:lnSpc>
                <a:spcPct val="95000"/>
              </a:lnSpc>
              <a:spcBef>
                <a:spcPts val="0"/>
              </a:spcBef>
              <a:spcAft>
                <a:spcPts val="0"/>
              </a:spcAft>
              <a:buClr>
                <a:schemeClr val="lt1"/>
              </a:buClr>
              <a:buSzPts val="48800"/>
              <a:buNone/>
              <a:defRPr sz="48800">
                <a:solidFill>
                  <a:schemeClr val="lt1"/>
                </a:solidFill>
              </a:defRPr>
            </a:lvl8pPr>
            <a:lvl9pPr lvl="8" algn="l" rtl="0">
              <a:lnSpc>
                <a:spcPct val="95000"/>
              </a:lnSpc>
              <a:spcBef>
                <a:spcPts val="0"/>
              </a:spcBef>
              <a:spcAft>
                <a:spcPts val="0"/>
              </a:spcAft>
              <a:buClr>
                <a:schemeClr val="lt1"/>
              </a:buClr>
              <a:buSzPts val="48800"/>
              <a:buNone/>
              <a:defRPr sz="48800">
                <a:solidFill>
                  <a:schemeClr val="lt1"/>
                </a:solidFil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Section Header Rose">
  <p:cSld name="Section Header Rose">
    <p:bg>
      <p:bgPr>
        <a:solidFill>
          <a:srgbClr val="DB536A"/>
        </a:solidFill>
        <a:effectLst/>
      </p:bgPr>
    </p:bg>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3713560" y="1577578"/>
            <a:ext cx="3702600" cy="19233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lt1"/>
              </a:buClr>
              <a:buSzPts val="3000"/>
              <a:buFont typeface="Arial"/>
              <a:buNone/>
              <a:defRPr sz="30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26" name="Google Shape;326;p48"/>
          <p:cNvSpPr txBox="1">
            <a:spLocks noGrp="1"/>
          </p:cNvSpPr>
          <p:nvPr>
            <p:ph type="subTitle" idx="1"/>
          </p:nvPr>
        </p:nvSpPr>
        <p:spPr>
          <a:xfrm>
            <a:off x="332184" y="0"/>
            <a:ext cx="3258600" cy="5143500"/>
          </a:xfrm>
          <a:prstGeom prst="rect">
            <a:avLst/>
          </a:prstGeom>
          <a:noFill/>
          <a:ln>
            <a:noFill/>
          </a:ln>
        </p:spPr>
        <p:txBody>
          <a:bodyPr spcFirstLastPara="1" wrap="square" lIns="0" tIns="0" rIns="0" bIns="0" anchor="ctr" anchorCtr="0">
            <a:noAutofit/>
          </a:bodyPr>
          <a:lstStyle>
            <a:lvl1pPr lvl="0" algn="l" rtl="0">
              <a:lnSpc>
                <a:spcPct val="95000"/>
              </a:lnSpc>
              <a:spcBef>
                <a:spcPts val="0"/>
              </a:spcBef>
              <a:spcAft>
                <a:spcPts val="0"/>
              </a:spcAft>
              <a:buClr>
                <a:schemeClr val="lt1"/>
              </a:buClr>
              <a:buSzPts val="48800"/>
              <a:buNone/>
              <a:defRPr sz="48800" b="0">
                <a:solidFill>
                  <a:schemeClr val="lt1"/>
                </a:solidFill>
              </a:defRPr>
            </a:lvl1pPr>
            <a:lvl2pPr lvl="1" algn="l" rtl="0">
              <a:lnSpc>
                <a:spcPct val="95000"/>
              </a:lnSpc>
              <a:spcBef>
                <a:spcPts val="0"/>
              </a:spcBef>
              <a:spcAft>
                <a:spcPts val="0"/>
              </a:spcAft>
              <a:buClr>
                <a:schemeClr val="lt1"/>
              </a:buClr>
              <a:buSzPts val="48800"/>
              <a:buNone/>
              <a:defRPr sz="48800">
                <a:solidFill>
                  <a:schemeClr val="lt1"/>
                </a:solidFill>
              </a:defRPr>
            </a:lvl2pPr>
            <a:lvl3pPr lvl="2" algn="l" rtl="0">
              <a:lnSpc>
                <a:spcPct val="95000"/>
              </a:lnSpc>
              <a:spcBef>
                <a:spcPts val="0"/>
              </a:spcBef>
              <a:spcAft>
                <a:spcPts val="0"/>
              </a:spcAft>
              <a:buClr>
                <a:schemeClr val="lt1"/>
              </a:buClr>
              <a:buSzPts val="48800"/>
              <a:buNone/>
              <a:defRPr sz="48800">
                <a:solidFill>
                  <a:schemeClr val="lt1"/>
                </a:solidFill>
              </a:defRPr>
            </a:lvl3pPr>
            <a:lvl4pPr lvl="3" algn="l" rtl="0">
              <a:lnSpc>
                <a:spcPct val="95000"/>
              </a:lnSpc>
              <a:spcBef>
                <a:spcPts val="0"/>
              </a:spcBef>
              <a:spcAft>
                <a:spcPts val="0"/>
              </a:spcAft>
              <a:buClr>
                <a:schemeClr val="lt1"/>
              </a:buClr>
              <a:buSzPts val="48800"/>
              <a:buNone/>
              <a:defRPr sz="48800">
                <a:solidFill>
                  <a:schemeClr val="lt1"/>
                </a:solidFill>
              </a:defRPr>
            </a:lvl4pPr>
            <a:lvl5pPr lvl="4" algn="l" rtl="0">
              <a:lnSpc>
                <a:spcPct val="95000"/>
              </a:lnSpc>
              <a:spcBef>
                <a:spcPts val="0"/>
              </a:spcBef>
              <a:spcAft>
                <a:spcPts val="0"/>
              </a:spcAft>
              <a:buClr>
                <a:schemeClr val="lt1"/>
              </a:buClr>
              <a:buSzPts val="48800"/>
              <a:buNone/>
              <a:defRPr sz="48800">
                <a:solidFill>
                  <a:schemeClr val="lt1"/>
                </a:solidFill>
              </a:defRPr>
            </a:lvl5pPr>
            <a:lvl6pPr lvl="5" algn="l" rtl="0">
              <a:lnSpc>
                <a:spcPct val="95000"/>
              </a:lnSpc>
              <a:spcBef>
                <a:spcPts val="0"/>
              </a:spcBef>
              <a:spcAft>
                <a:spcPts val="0"/>
              </a:spcAft>
              <a:buClr>
                <a:schemeClr val="lt1"/>
              </a:buClr>
              <a:buSzPts val="48800"/>
              <a:buNone/>
              <a:defRPr sz="48800">
                <a:solidFill>
                  <a:schemeClr val="lt1"/>
                </a:solidFill>
              </a:defRPr>
            </a:lvl6pPr>
            <a:lvl7pPr lvl="6" algn="l" rtl="0">
              <a:lnSpc>
                <a:spcPct val="95000"/>
              </a:lnSpc>
              <a:spcBef>
                <a:spcPts val="0"/>
              </a:spcBef>
              <a:spcAft>
                <a:spcPts val="0"/>
              </a:spcAft>
              <a:buClr>
                <a:schemeClr val="lt1"/>
              </a:buClr>
              <a:buSzPts val="48800"/>
              <a:buNone/>
              <a:defRPr sz="48800">
                <a:solidFill>
                  <a:schemeClr val="lt1"/>
                </a:solidFill>
              </a:defRPr>
            </a:lvl7pPr>
            <a:lvl8pPr lvl="7" algn="l" rtl="0">
              <a:lnSpc>
                <a:spcPct val="95000"/>
              </a:lnSpc>
              <a:spcBef>
                <a:spcPts val="0"/>
              </a:spcBef>
              <a:spcAft>
                <a:spcPts val="0"/>
              </a:spcAft>
              <a:buClr>
                <a:schemeClr val="lt1"/>
              </a:buClr>
              <a:buSzPts val="48800"/>
              <a:buNone/>
              <a:defRPr sz="48800">
                <a:solidFill>
                  <a:schemeClr val="lt1"/>
                </a:solidFill>
              </a:defRPr>
            </a:lvl8pPr>
            <a:lvl9pPr lvl="8" algn="l" rtl="0">
              <a:lnSpc>
                <a:spcPct val="95000"/>
              </a:lnSpc>
              <a:spcBef>
                <a:spcPts val="0"/>
              </a:spcBef>
              <a:spcAft>
                <a:spcPts val="0"/>
              </a:spcAft>
              <a:buClr>
                <a:schemeClr val="lt1"/>
              </a:buClr>
              <a:buSzPts val="48800"/>
              <a:buNone/>
              <a:defRPr sz="48800">
                <a:solidFill>
                  <a:schemeClr val="lt1"/>
                </a:solidFil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Section Header Grey">
  <p:cSld name="Section Header Grey">
    <p:bg>
      <p:bgPr>
        <a:solidFill>
          <a:srgbClr val="464646"/>
        </a:solidFill>
        <a:effectLst/>
      </p:bgPr>
    </p:bg>
    <p:spTree>
      <p:nvGrpSpPr>
        <p:cNvPr id="1" name="Shape 327"/>
        <p:cNvGrpSpPr/>
        <p:nvPr/>
      </p:nvGrpSpPr>
      <p:grpSpPr>
        <a:xfrm>
          <a:off x="0" y="0"/>
          <a:ext cx="0" cy="0"/>
          <a:chOff x="0" y="0"/>
          <a:chExt cx="0" cy="0"/>
        </a:xfrm>
      </p:grpSpPr>
      <p:sp>
        <p:nvSpPr>
          <p:cNvPr id="328" name="Google Shape;328;p49"/>
          <p:cNvSpPr txBox="1">
            <a:spLocks noGrp="1"/>
          </p:cNvSpPr>
          <p:nvPr>
            <p:ph type="title"/>
          </p:nvPr>
        </p:nvSpPr>
        <p:spPr>
          <a:xfrm>
            <a:off x="3713560" y="1577578"/>
            <a:ext cx="3702600" cy="1923300"/>
          </a:xfrm>
          <a:prstGeom prst="rect">
            <a:avLst/>
          </a:prstGeom>
          <a:noFill/>
          <a:ln>
            <a:noFill/>
          </a:ln>
        </p:spPr>
        <p:txBody>
          <a:bodyPr spcFirstLastPara="1" wrap="square" lIns="0" tIns="0" rIns="0" bIns="0" anchor="t" anchorCtr="0">
            <a:noAutofit/>
          </a:bodyPr>
          <a:lstStyle>
            <a:lvl1pPr lvl="0" algn="l" rtl="0">
              <a:lnSpc>
                <a:spcPct val="85000"/>
              </a:lnSpc>
              <a:spcBef>
                <a:spcPts val="0"/>
              </a:spcBef>
              <a:spcAft>
                <a:spcPts val="0"/>
              </a:spcAft>
              <a:buClr>
                <a:schemeClr val="lt1"/>
              </a:buClr>
              <a:buSzPts val="3000"/>
              <a:buFont typeface="Arial"/>
              <a:buNone/>
              <a:defRPr sz="30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29" name="Google Shape;329;p49"/>
          <p:cNvSpPr txBox="1">
            <a:spLocks noGrp="1"/>
          </p:cNvSpPr>
          <p:nvPr>
            <p:ph type="subTitle" idx="1"/>
          </p:nvPr>
        </p:nvSpPr>
        <p:spPr>
          <a:xfrm>
            <a:off x="332184" y="0"/>
            <a:ext cx="3258600" cy="5143500"/>
          </a:xfrm>
          <a:prstGeom prst="rect">
            <a:avLst/>
          </a:prstGeom>
          <a:noFill/>
          <a:ln>
            <a:noFill/>
          </a:ln>
        </p:spPr>
        <p:txBody>
          <a:bodyPr spcFirstLastPara="1" wrap="square" lIns="0" tIns="0" rIns="0" bIns="0" anchor="ctr" anchorCtr="0">
            <a:noAutofit/>
          </a:bodyPr>
          <a:lstStyle>
            <a:lvl1pPr lvl="0" algn="l" rtl="0">
              <a:lnSpc>
                <a:spcPct val="95000"/>
              </a:lnSpc>
              <a:spcBef>
                <a:spcPts val="0"/>
              </a:spcBef>
              <a:spcAft>
                <a:spcPts val="0"/>
              </a:spcAft>
              <a:buClr>
                <a:schemeClr val="lt1"/>
              </a:buClr>
              <a:buSzPts val="48800"/>
              <a:buNone/>
              <a:defRPr sz="48800" b="0">
                <a:solidFill>
                  <a:schemeClr val="lt1"/>
                </a:solidFill>
              </a:defRPr>
            </a:lvl1pPr>
            <a:lvl2pPr lvl="1" algn="l" rtl="0">
              <a:lnSpc>
                <a:spcPct val="95000"/>
              </a:lnSpc>
              <a:spcBef>
                <a:spcPts val="0"/>
              </a:spcBef>
              <a:spcAft>
                <a:spcPts val="0"/>
              </a:spcAft>
              <a:buClr>
                <a:schemeClr val="lt1"/>
              </a:buClr>
              <a:buSzPts val="48800"/>
              <a:buNone/>
              <a:defRPr sz="48800">
                <a:solidFill>
                  <a:schemeClr val="lt1"/>
                </a:solidFill>
              </a:defRPr>
            </a:lvl2pPr>
            <a:lvl3pPr lvl="2" algn="l" rtl="0">
              <a:lnSpc>
                <a:spcPct val="95000"/>
              </a:lnSpc>
              <a:spcBef>
                <a:spcPts val="0"/>
              </a:spcBef>
              <a:spcAft>
                <a:spcPts val="0"/>
              </a:spcAft>
              <a:buClr>
                <a:schemeClr val="lt1"/>
              </a:buClr>
              <a:buSzPts val="48800"/>
              <a:buNone/>
              <a:defRPr sz="48800">
                <a:solidFill>
                  <a:schemeClr val="lt1"/>
                </a:solidFill>
              </a:defRPr>
            </a:lvl3pPr>
            <a:lvl4pPr lvl="3" algn="l" rtl="0">
              <a:lnSpc>
                <a:spcPct val="95000"/>
              </a:lnSpc>
              <a:spcBef>
                <a:spcPts val="0"/>
              </a:spcBef>
              <a:spcAft>
                <a:spcPts val="0"/>
              </a:spcAft>
              <a:buClr>
                <a:schemeClr val="lt1"/>
              </a:buClr>
              <a:buSzPts val="48800"/>
              <a:buNone/>
              <a:defRPr sz="48800">
                <a:solidFill>
                  <a:schemeClr val="lt1"/>
                </a:solidFill>
              </a:defRPr>
            </a:lvl4pPr>
            <a:lvl5pPr lvl="4" algn="l" rtl="0">
              <a:lnSpc>
                <a:spcPct val="95000"/>
              </a:lnSpc>
              <a:spcBef>
                <a:spcPts val="0"/>
              </a:spcBef>
              <a:spcAft>
                <a:spcPts val="0"/>
              </a:spcAft>
              <a:buClr>
                <a:schemeClr val="lt1"/>
              </a:buClr>
              <a:buSzPts val="48800"/>
              <a:buNone/>
              <a:defRPr sz="48800">
                <a:solidFill>
                  <a:schemeClr val="lt1"/>
                </a:solidFill>
              </a:defRPr>
            </a:lvl5pPr>
            <a:lvl6pPr lvl="5" algn="l" rtl="0">
              <a:lnSpc>
                <a:spcPct val="95000"/>
              </a:lnSpc>
              <a:spcBef>
                <a:spcPts val="0"/>
              </a:spcBef>
              <a:spcAft>
                <a:spcPts val="0"/>
              </a:spcAft>
              <a:buClr>
                <a:schemeClr val="lt1"/>
              </a:buClr>
              <a:buSzPts val="48800"/>
              <a:buNone/>
              <a:defRPr sz="48800">
                <a:solidFill>
                  <a:schemeClr val="lt1"/>
                </a:solidFill>
              </a:defRPr>
            </a:lvl6pPr>
            <a:lvl7pPr lvl="6" algn="l" rtl="0">
              <a:lnSpc>
                <a:spcPct val="95000"/>
              </a:lnSpc>
              <a:spcBef>
                <a:spcPts val="0"/>
              </a:spcBef>
              <a:spcAft>
                <a:spcPts val="0"/>
              </a:spcAft>
              <a:buClr>
                <a:schemeClr val="lt1"/>
              </a:buClr>
              <a:buSzPts val="48800"/>
              <a:buNone/>
              <a:defRPr sz="48800">
                <a:solidFill>
                  <a:schemeClr val="lt1"/>
                </a:solidFill>
              </a:defRPr>
            </a:lvl7pPr>
            <a:lvl8pPr lvl="7" algn="l" rtl="0">
              <a:lnSpc>
                <a:spcPct val="95000"/>
              </a:lnSpc>
              <a:spcBef>
                <a:spcPts val="0"/>
              </a:spcBef>
              <a:spcAft>
                <a:spcPts val="0"/>
              </a:spcAft>
              <a:buClr>
                <a:schemeClr val="lt1"/>
              </a:buClr>
              <a:buSzPts val="48800"/>
              <a:buNone/>
              <a:defRPr sz="48800">
                <a:solidFill>
                  <a:schemeClr val="lt1"/>
                </a:solidFill>
              </a:defRPr>
            </a:lvl8pPr>
            <a:lvl9pPr lvl="8" algn="l" rtl="0">
              <a:lnSpc>
                <a:spcPct val="95000"/>
              </a:lnSpc>
              <a:spcBef>
                <a:spcPts val="0"/>
              </a:spcBef>
              <a:spcAft>
                <a:spcPts val="0"/>
              </a:spcAft>
              <a:buClr>
                <a:schemeClr val="lt1"/>
              </a:buClr>
              <a:buSzPts val="48800"/>
              <a:buNone/>
              <a:defRPr sz="48800">
                <a:solidFill>
                  <a:schemeClr val="lt1"/>
                </a:solidFil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Section Header Orange Manual">
  <p:cSld name="Section Header Orange Manual">
    <p:bg>
      <p:bgPr>
        <a:solidFill>
          <a:srgbClr val="D04A02"/>
        </a:solidFill>
        <a:effectLst/>
      </p:bgPr>
    </p:bg>
    <p:spTree>
      <p:nvGrpSpPr>
        <p:cNvPr id="1" name="Shape 330"/>
        <p:cNvGrpSpPr/>
        <p:nvPr/>
      </p:nvGrpSpPr>
      <p:grpSpPr>
        <a:xfrm>
          <a:off x="0" y="0"/>
          <a:ext cx="0" cy="0"/>
          <a:chOff x="0" y="0"/>
          <a:chExt cx="0" cy="0"/>
        </a:xfrm>
      </p:grpSpPr>
      <p:sp>
        <p:nvSpPr>
          <p:cNvPr id="331" name="Google Shape;331;p50"/>
          <p:cNvSpPr txBox="1">
            <a:spLocks noGrp="1"/>
          </p:cNvSpPr>
          <p:nvPr>
            <p:ph type="title"/>
          </p:nvPr>
        </p:nvSpPr>
        <p:spPr>
          <a:xfrm>
            <a:off x="332185" y="321469"/>
            <a:ext cx="1030800" cy="1474500"/>
          </a:xfrm>
          <a:prstGeom prst="rect">
            <a:avLst/>
          </a:prstGeom>
          <a:noFill/>
          <a:ln>
            <a:noFill/>
          </a:ln>
        </p:spPr>
        <p:txBody>
          <a:bodyPr spcFirstLastPara="1" wrap="square" lIns="0" tIns="0" rIns="0" bIns="0" anchor="t" anchorCtr="0">
            <a:noAutofit/>
          </a:bodyPr>
          <a:lstStyle>
            <a:lvl1pPr lvl="0" algn="l" rtl="0">
              <a:lnSpc>
                <a:spcPct val="80000"/>
              </a:lnSpc>
              <a:spcBef>
                <a:spcPts val="0"/>
              </a:spcBef>
              <a:spcAft>
                <a:spcPts val="0"/>
              </a:spcAft>
              <a:buClr>
                <a:schemeClr val="lt1"/>
              </a:buClr>
              <a:buSzPts val="10800"/>
              <a:buFont typeface="Arial"/>
              <a:buNone/>
              <a:defRPr sz="108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Section Header Red Manual">
  <p:cSld name="Section Header Red Manual">
    <p:bg>
      <p:bgPr>
        <a:solidFill>
          <a:srgbClr val="E0301E"/>
        </a:solidFill>
        <a:effectLst/>
      </p:bgPr>
    </p:bg>
    <p:spTree>
      <p:nvGrpSpPr>
        <p:cNvPr id="1" name="Shape 332"/>
        <p:cNvGrpSpPr/>
        <p:nvPr/>
      </p:nvGrpSpPr>
      <p:grpSpPr>
        <a:xfrm>
          <a:off x="0" y="0"/>
          <a:ext cx="0" cy="0"/>
          <a:chOff x="0" y="0"/>
          <a:chExt cx="0" cy="0"/>
        </a:xfrm>
      </p:grpSpPr>
      <p:sp>
        <p:nvSpPr>
          <p:cNvPr id="333" name="Google Shape;333;p51"/>
          <p:cNvSpPr txBox="1">
            <a:spLocks noGrp="1"/>
          </p:cNvSpPr>
          <p:nvPr>
            <p:ph type="title"/>
          </p:nvPr>
        </p:nvSpPr>
        <p:spPr>
          <a:xfrm>
            <a:off x="332185" y="321469"/>
            <a:ext cx="1030800" cy="1474500"/>
          </a:xfrm>
          <a:prstGeom prst="rect">
            <a:avLst/>
          </a:prstGeom>
          <a:noFill/>
          <a:ln>
            <a:noFill/>
          </a:ln>
        </p:spPr>
        <p:txBody>
          <a:bodyPr spcFirstLastPara="1" wrap="square" lIns="0" tIns="0" rIns="0" bIns="0" anchor="t" anchorCtr="0">
            <a:noAutofit/>
          </a:bodyPr>
          <a:lstStyle>
            <a:lvl1pPr lvl="0" algn="l" rtl="0">
              <a:lnSpc>
                <a:spcPct val="80000"/>
              </a:lnSpc>
              <a:spcBef>
                <a:spcPts val="0"/>
              </a:spcBef>
              <a:spcAft>
                <a:spcPts val="0"/>
              </a:spcAft>
              <a:buClr>
                <a:schemeClr val="lt1"/>
              </a:buClr>
              <a:buSzPts val="10800"/>
              <a:buFont typeface="Arial"/>
              <a:buNone/>
              <a:defRPr sz="108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Section Header Rose Manual">
  <p:cSld name="Section Header Rose Manual">
    <p:bg>
      <p:bgPr>
        <a:solidFill>
          <a:srgbClr val="DB536A"/>
        </a:solidFill>
        <a:effectLst/>
      </p:bgPr>
    </p:bg>
    <p:spTree>
      <p:nvGrpSpPr>
        <p:cNvPr id="1" name="Shape 334"/>
        <p:cNvGrpSpPr/>
        <p:nvPr/>
      </p:nvGrpSpPr>
      <p:grpSpPr>
        <a:xfrm>
          <a:off x="0" y="0"/>
          <a:ext cx="0" cy="0"/>
          <a:chOff x="0" y="0"/>
          <a:chExt cx="0" cy="0"/>
        </a:xfrm>
      </p:grpSpPr>
      <p:sp>
        <p:nvSpPr>
          <p:cNvPr id="335" name="Google Shape;335;p52"/>
          <p:cNvSpPr txBox="1">
            <a:spLocks noGrp="1"/>
          </p:cNvSpPr>
          <p:nvPr>
            <p:ph type="title"/>
          </p:nvPr>
        </p:nvSpPr>
        <p:spPr>
          <a:xfrm>
            <a:off x="332185" y="321469"/>
            <a:ext cx="1030800" cy="1474500"/>
          </a:xfrm>
          <a:prstGeom prst="rect">
            <a:avLst/>
          </a:prstGeom>
          <a:noFill/>
          <a:ln>
            <a:noFill/>
          </a:ln>
        </p:spPr>
        <p:txBody>
          <a:bodyPr spcFirstLastPara="1" wrap="square" lIns="0" tIns="0" rIns="0" bIns="0" anchor="t" anchorCtr="0">
            <a:noAutofit/>
          </a:bodyPr>
          <a:lstStyle>
            <a:lvl1pPr lvl="0" algn="l" rtl="0">
              <a:lnSpc>
                <a:spcPct val="80000"/>
              </a:lnSpc>
              <a:spcBef>
                <a:spcPts val="0"/>
              </a:spcBef>
              <a:spcAft>
                <a:spcPts val="0"/>
              </a:spcAft>
              <a:buClr>
                <a:schemeClr val="lt1"/>
              </a:buClr>
              <a:buSzPts val="10800"/>
              <a:buFont typeface="Arial"/>
              <a:buNone/>
              <a:defRPr sz="108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Section Header Grey Manual">
  <p:cSld name="Section Header Grey Manual">
    <p:bg>
      <p:bgPr>
        <a:solidFill>
          <a:srgbClr val="464646"/>
        </a:solidFill>
        <a:effectLst/>
      </p:bgPr>
    </p:bg>
    <p:spTree>
      <p:nvGrpSpPr>
        <p:cNvPr id="1" name="Shape 336"/>
        <p:cNvGrpSpPr/>
        <p:nvPr/>
      </p:nvGrpSpPr>
      <p:grpSpPr>
        <a:xfrm>
          <a:off x="0" y="0"/>
          <a:ext cx="0" cy="0"/>
          <a:chOff x="0" y="0"/>
          <a:chExt cx="0" cy="0"/>
        </a:xfrm>
      </p:grpSpPr>
      <p:sp>
        <p:nvSpPr>
          <p:cNvPr id="337" name="Google Shape;337;p53"/>
          <p:cNvSpPr txBox="1">
            <a:spLocks noGrp="1"/>
          </p:cNvSpPr>
          <p:nvPr>
            <p:ph type="title"/>
          </p:nvPr>
        </p:nvSpPr>
        <p:spPr>
          <a:xfrm>
            <a:off x="332185" y="321469"/>
            <a:ext cx="1030800" cy="1474500"/>
          </a:xfrm>
          <a:prstGeom prst="rect">
            <a:avLst/>
          </a:prstGeom>
          <a:noFill/>
          <a:ln>
            <a:noFill/>
          </a:ln>
        </p:spPr>
        <p:txBody>
          <a:bodyPr spcFirstLastPara="1" wrap="square" lIns="0" tIns="0" rIns="0" bIns="0" anchor="t" anchorCtr="0">
            <a:noAutofit/>
          </a:bodyPr>
          <a:lstStyle>
            <a:lvl1pPr lvl="0" algn="l" rtl="0">
              <a:lnSpc>
                <a:spcPct val="80000"/>
              </a:lnSpc>
              <a:spcBef>
                <a:spcPts val="0"/>
              </a:spcBef>
              <a:spcAft>
                <a:spcPts val="0"/>
              </a:spcAft>
              <a:buClr>
                <a:schemeClr val="lt1"/>
              </a:buClr>
              <a:buSzPts val="10800"/>
              <a:buFont typeface="Arial"/>
              <a:buNone/>
              <a:defRPr sz="10800" b="0">
                <a:solidFill>
                  <a:schemeClr val="lt1"/>
                </a:solidFill>
                <a:latin typeface="Arial"/>
                <a:ea typeface="Arial"/>
                <a:cs typeface="Arial"/>
                <a:sym typeface="Aria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Quote 1 Image Full">
  <p:cSld name="Quote 1 Image Full">
    <p:bg>
      <p:bgPr>
        <a:solidFill>
          <a:srgbClr val="DEDEDE"/>
        </a:solidFill>
        <a:effectLst/>
      </p:bgPr>
    </p:bg>
    <p:spTree>
      <p:nvGrpSpPr>
        <p:cNvPr id="1" name="Shape 338"/>
        <p:cNvGrpSpPr/>
        <p:nvPr/>
      </p:nvGrpSpPr>
      <p:grpSpPr>
        <a:xfrm>
          <a:off x="0" y="0"/>
          <a:ext cx="0" cy="0"/>
          <a:chOff x="0" y="0"/>
          <a:chExt cx="0" cy="0"/>
        </a:xfrm>
      </p:grpSpPr>
      <p:sp>
        <p:nvSpPr>
          <p:cNvPr id="339" name="Google Shape;339;p54"/>
          <p:cNvSpPr>
            <a:spLocks noGrp="1"/>
          </p:cNvSpPr>
          <p:nvPr>
            <p:ph type="pic" idx="2"/>
          </p:nvPr>
        </p:nvSpPr>
        <p:spPr>
          <a:xfrm>
            <a:off x="0" y="0"/>
            <a:ext cx="9144000" cy="5143500"/>
          </a:xfrm>
          <a:prstGeom prst="rect">
            <a:avLst/>
          </a:prstGeom>
          <a:solidFill>
            <a:schemeClr val="lt2"/>
          </a:solidFill>
          <a:ln>
            <a:noFill/>
          </a:ln>
        </p:spPr>
      </p:sp>
      <p:sp>
        <p:nvSpPr>
          <p:cNvPr id="340" name="Google Shape;340;p54"/>
          <p:cNvSpPr txBox="1">
            <a:spLocks noGrp="1"/>
          </p:cNvSpPr>
          <p:nvPr>
            <p:ph type="body" idx="1"/>
          </p:nvPr>
        </p:nvSpPr>
        <p:spPr>
          <a:xfrm>
            <a:off x="0" y="857250"/>
            <a:ext cx="3429000" cy="3429000"/>
          </a:xfrm>
          <a:prstGeom prst="rect">
            <a:avLst/>
          </a:prstGeom>
          <a:solidFill>
            <a:srgbClr val="E0301E"/>
          </a:solidFill>
          <a:ln>
            <a:noFill/>
          </a:ln>
        </p:spPr>
        <p:txBody>
          <a:bodyPr spcFirstLastPara="1" wrap="square" lIns="329175" tIns="1080000" rIns="189000" bIns="135000" anchor="t" anchorCtr="0">
            <a:noAutofit/>
          </a:bodyPr>
          <a:lstStyle>
            <a:lvl1pPr marL="457200" lvl="0" indent="-228600" algn="l" rtl="0">
              <a:lnSpc>
                <a:spcPct val="90000"/>
              </a:lnSpc>
              <a:spcBef>
                <a:spcPts val="0"/>
              </a:spcBef>
              <a:spcAft>
                <a:spcPts val="0"/>
              </a:spcAft>
              <a:buClr>
                <a:schemeClr val="lt1"/>
              </a:buClr>
              <a:buSzPts val="2000"/>
              <a:buFont typeface="Arial"/>
              <a:buNone/>
              <a:defRPr sz="20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latin typeface="Arial"/>
                <a:ea typeface="Arial"/>
                <a:cs typeface="Arial"/>
                <a:sym typeface="Arial"/>
              </a:defRPr>
            </a:lvl2pPr>
            <a:lvl3pPr marL="1371600" lvl="2" indent="-228600" algn="l" rtl="0">
              <a:lnSpc>
                <a:spcPct val="100000"/>
              </a:lnSpc>
              <a:spcBef>
                <a:spcPts val="0"/>
              </a:spcBef>
              <a:spcAft>
                <a:spcPts val="0"/>
              </a:spcAft>
              <a:buClr>
                <a:schemeClr val="lt1"/>
              </a:buClr>
              <a:buSzPts val="1200"/>
              <a:buFont typeface="Arial"/>
              <a:buNone/>
              <a:defRPr sz="1200" b="0">
                <a:solidFill>
                  <a:schemeClr val="lt1"/>
                </a:solidFill>
                <a:latin typeface="Arial"/>
                <a:ea typeface="Arial"/>
                <a:cs typeface="Arial"/>
                <a:sym typeface="Arial"/>
              </a:defRPr>
            </a:lvl3pPr>
            <a:lvl4pPr marL="1828800" lvl="3" indent="-228600" algn="l" rtl="0">
              <a:lnSpc>
                <a:spcPct val="100000"/>
              </a:lnSpc>
              <a:spcBef>
                <a:spcPts val="0"/>
              </a:spcBef>
              <a:spcAft>
                <a:spcPts val="0"/>
              </a:spcAft>
              <a:buClr>
                <a:schemeClr val="lt1"/>
              </a:buClr>
              <a:buSzPts val="1200"/>
              <a:buFont typeface="Arial"/>
              <a:buNone/>
              <a:defRPr sz="1200" b="0">
                <a:solidFill>
                  <a:schemeClr val="lt1"/>
                </a:solidFill>
                <a:latin typeface="Arial"/>
                <a:ea typeface="Arial"/>
                <a:cs typeface="Arial"/>
                <a:sym typeface="Arial"/>
              </a:defRPr>
            </a:lvl4pPr>
            <a:lvl5pPr marL="2286000" lvl="4" indent="-228600" algn="l" rtl="0">
              <a:lnSpc>
                <a:spcPct val="100000"/>
              </a:lnSpc>
              <a:spcBef>
                <a:spcPts val="0"/>
              </a:spcBef>
              <a:spcAft>
                <a:spcPts val="0"/>
              </a:spcAft>
              <a:buClr>
                <a:schemeClr val="lt1"/>
              </a:buClr>
              <a:buSzPts val="1200"/>
              <a:buFont typeface="Arial"/>
              <a:buNone/>
              <a:defRPr sz="1200" b="0">
                <a:solidFill>
                  <a:schemeClr val="lt1"/>
                </a:solidFill>
                <a:latin typeface="Arial"/>
                <a:ea typeface="Arial"/>
                <a:cs typeface="Arial"/>
                <a:sym typeface="Aria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41" name="Google Shape;341;p54"/>
          <p:cNvSpPr/>
          <p:nvPr/>
        </p:nvSpPr>
        <p:spPr>
          <a:xfrm>
            <a:off x="332185" y="1217777"/>
            <a:ext cx="653653" cy="509586"/>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2" name="Google Shape;342;p54"/>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43" name="Google Shape;343;p54"/>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44" name="Google Shape;344;p54"/>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Quote 1 Image Orange">
  <p:cSld name="Quote 1 Image Orange">
    <p:bg>
      <p:bgPr>
        <a:solidFill>
          <a:srgbClr val="D04A02"/>
        </a:solidFill>
        <a:effectLst/>
      </p:bgPr>
    </p:bg>
    <p:spTree>
      <p:nvGrpSpPr>
        <p:cNvPr id="1" name="Shape 345"/>
        <p:cNvGrpSpPr/>
        <p:nvPr/>
      </p:nvGrpSpPr>
      <p:grpSpPr>
        <a:xfrm>
          <a:off x="0" y="0"/>
          <a:ext cx="0" cy="0"/>
          <a:chOff x="0" y="0"/>
          <a:chExt cx="0" cy="0"/>
        </a:xfrm>
      </p:grpSpPr>
      <p:sp>
        <p:nvSpPr>
          <p:cNvPr id="346" name="Google Shape;346;p55"/>
          <p:cNvSpPr>
            <a:spLocks noGrp="1"/>
          </p:cNvSpPr>
          <p:nvPr>
            <p:ph type="pic" idx="2"/>
          </p:nvPr>
        </p:nvSpPr>
        <p:spPr>
          <a:xfrm>
            <a:off x="4572000" y="0"/>
            <a:ext cx="4572000" cy="5143500"/>
          </a:xfrm>
          <a:prstGeom prst="rect">
            <a:avLst/>
          </a:prstGeom>
          <a:solidFill>
            <a:schemeClr val="lt2"/>
          </a:solidFill>
          <a:ln>
            <a:noFill/>
          </a:ln>
        </p:spPr>
      </p:sp>
      <p:sp>
        <p:nvSpPr>
          <p:cNvPr id="347" name="Google Shape;347;p55"/>
          <p:cNvSpPr txBox="1">
            <a:spLocks noGrp="1"/>
          </p:cNvSpPr>
          <p:nvPr>
            <p:ph type="body" idx="1"/>
          </p:nvPr>
        </p:nvSpPr>
        <p:spPr>
          <a:xfrm>
            <a:off x="332185" y="1285875"/>
            <a:ext cx="3974400" cy="334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lt1"/>
              </a:buClr>
              <a:buSzPts val="2900"/>
              <a:buNone/>
              <a:defRPr sz="29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defRPr>
            </a:lvl2pPr>
            <a:lvl3pPr marL="1371600" lvl="2" indent="-228600" algn="l" rtl="0">
              <a:lnSpc>
                <a:spcPct val="100000"/>
              </a:lnSpc>
              <a:spcBef>
                <a:spcPts val="0"/>
              </a:spcBef>
              <a:spcAft>
                <a:spcPts val="0"/>
              </a:spcAft>
              <a:buClr>
                <a:schemeClr val="lt1"/>
              </a:buClr>
              <a:buSzPts val="1200"/>
              <a:buFont typeface="Arial"/>
              <a:buNone/>
              <a:defRPr sz="1200">
                <a:solidFill>
                  <a:schemeClr val="lt1"/>
                </a:solidFill>
              </a:defRPr>
            </a:lvl3pPr>
            <a:lvl4pPr marL="1828800" lvl="3" indent="-228600" algn="l" rtl="0">
              <a:lnSpc>
                <a:spcPct val="100000"/>
              </a:lnSpc>
              <a:spcBef>
                <a:spcPts val="0"/>
              </a:spcBef>
              <a:spcAft>
                <a:spcPts val="0"/>
              </a:spcAft>
              <a:buClr>
                <a:schemeClr val="lt1"/>
              </a:buClr>
              <a:buSzPts val="1200"/>
              <a:buFont typeface="Arial"/>
              <a:buNone/>
              <a:defRPr sz="1200">
                <a:solidFill>
                  <a:schemeClr val="lt1"/>
                </a:solidFill>
              </a:defRPr>
            </a:lvl4pPr>
            <a:lvl5pPr marL="2286000" lvl="4" indent="-228600" algn="l" rtl="0">
              <a:lnSpc>
                <a:spcPct val="100000"/>
              </a:lnSpc>
              <a:spcBef>
                <a:spcPts val="0"/>
              </a:spcBef>
              <a:spcAft>
                <a:spcPts val="0"/>
              </a:spcAft>
              <a:buClr>
                <a:schemeClr val="lt1"/>
              </a:buClr>
              <a:buSzPts val="1200"/>
              <a:buFont typeface="Arial"/>
              <a:buNone/>
              <a:defRPr sz="1200">
                <a:solidFill>
                  <a:schemeClr val="lt1"/>
                </a:solidFil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48" name="Google Shape;348;p55"/>
          <p:cNvSpPr/>
          <p:nvPr/>
        </p:nvSpPr>
        <p:spPr>
          <a:xfrm>
            <a:off x="332185" y="515251"/>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9" name="Google Shape;349;p55"/>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50" name="Google Shape;350;p55"/>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51" name="Google Shape;351;p55"/>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Quote 1 Image">
  <p:cSld name="Quote 1 Image">
    <p:spTree>
      <p:nvGrpSpPr>
        <p:cNvPr id="1" name="Shape 352"/>
        <p:cNvGrpSpPr/>
        <p:nvPr/>
      </p:nvGrpSpPr>
      <p:grpSpPr>
        <a:xfrm>
          <a:off x="0" y="0"/>
          <a:ext cx="0" cy="0"/>
          <a:chOff x="0" y="0"/>
          <a:chExt cx="0" cy="0"/>
        </a:xfrm>
      </p:grpSpPr>
      <p:sp>
        <p:nvSpPr>
          <p:cNvPr id="353" name="Google Shape;353;p56"/>
          <p:cNvSpPr>
            <a:spLocks noGrp="1"/>
          </p:cNvSpPr>
          <p:nvPr>
            <p:ph type="pic" idx="2"/>
          </p:nvPr>
        </p:nvSpPr>
        <p:spPr>
          <a:xfrm>
            <a:off x="4572000" y="0"/>
            <a:ext cx="4572000" cy="5143500"/>
          </a:xfrm>
          <a:prstGeom prst="rect">
            <a:avLst/>
          </a:prstGeom>
          <a:solidFill>
            <a:schemeClr val="lt2"/>
          </a:solidFill>
          <a:ln>
            <a:noFill/>
          </a:ln>
        </p:spPr>
      </p:sp>
      <p:sp>
        <p:nvSpPr>
          <p:cNvPr id="354" name="Google Shape;354;p56"/>
          <p:cNvSpPr txBox="1">
            <a:spLocks noGrp="1"/>
          </p:cNvSpPr>
          <p:nvPr>
            <p:ph type="body" idx="1"/>
          </p:nvPr>
        </p:nvSpPr>
        <p:spPr>
          <a:xfrm>
            <a:off x="332185" y="1285875"/>
            <a:ext cx="3974400" cy="334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dk1"/>
              </a:buClr>
              <a:buSzPts val="2900"/>
              <a:buNone/>
              <a:defRPr sz="2900" b="0">
                <a:solidFill>
                  <a:schemeClr val="dk1"/>
                </a:solidFill>
                <a:latin typeface="Georgia"/>
                <a:ea typeface="Georgia"/>
                <a:cs typeface="Georgia"/>
                <a:sym typeface="Georgia"/>
              </a:defRPr>
            </a:lvl1pPr>
            <a:lvl2pPr marL="914400" lvl="1" indent="-228600" algn="l" rtl="0">
              <a:lnSpc>
                <a:spcPct val="100000"/>
              </a:lnSpc>
              <a:spcBef>
                <a:spcPts val="2300"/>
              </a:spcBef>
              <a:spcAft>
                <a:spcPts val="0"/>
              </a:spcAft>
              <a:buClr>
                <a:schemeClr val="dk1"/>
              </a:buClr>
              <a:buSzPts val="1200"/>
              <a:buFont typeface="Arial"/>
              <a:buNone/>
              <a:defRPr sz="1200" b="1"/>
            </a:lvl2pPr>
            <a:lvl3pPr marL="1371600" lvl="2" indent="-228600" algn="l" rtl="0">
              <a:lnSpc>
                <a:spcPct val="100000"/>
              </a:lnSpc>
              <a:spcBef>
                <a:spcPts val="0"/>
              </a:spcBef>
              <a:spcAft>
                <a:spcPts val="0"/>
              </a:spcAft>
              <a:buClr>
                <a:schemeClr val="dk1"/>
              </a:buClr>
              <a:buSzPts val="1200"/>
              <a:buFont typeface="Arial"/>
              <a:buNone/>
              <a:defRPr sz="1200"/>
            </a:lvl3pPr>
            <a:lvl4pPr marL="1828800" lvl="3" indent="-228600" algn="l" rtl="0">
              <a:lnSpc>
                <a:spcPct val="100000"/>
              </a:lnSpc>
              <a:spcBef>
                <a:spcPts val="0"/>
              </a:spcBef>
              <a:spcAft>
                <a:spcPts val="0"/>
              </a:spcAft>
              <a:buClr>
                <a:schemeClr val="dk1"/>
              </a:buClr>
              <a:buSzPts val="1200"/>
              <a:buFont typeface="Arial"/>
              <a:buNone/>
              <a:defRPr sz="1200"/>
            </a:lvl4pPr>
            <a:lvl5pPr marL="2286000" lvl="4" indent="-228600" algn="l" rtl="0">
              <a:lnSpc>
                <a:spcPct val="100000"/>
              </a:lnSpc>
              <a:spcBef>
                <a:spcPts val="0"/>
              </a:spcBef>
              <a:spcAft>
                <a:spcPts val="0"/>
              </a:spcAft>
              <a:buClr>
                <a:schemeClr val="dk1"/>
              </a:buClr>
              <a:buSzPts val="1200"/>
              <a:buFont typeface="Arial"/>
              <a:buNone/>
              <a:defRPr sz="1200"/>
            </a:lvl5pPr>
            <a:lvl6pPr marL="2743200" lvl="5" indent="-228600" algn="l" rtl="0">
              <a:lnSpc>
                <a:spcPct val="100000"/>
              </a:lnSpc>
              <a:spcBef>
                <a:spcPts val="0"/>
              </a:spcBef>
              <a:spcAft>
                <a:spcPts val="0"/>
              </a:spcAft>
              <a:buClr>
                <a:schemeClr val="dk1"/>
              </a:buClr>
              <a:buSzPts val="1200"/>
              <a:buFont typeface="Arial"/>
              <a:buNone/>
              <a:defRPr sz="1200"/>
            </a:lvl6pPr>
            <a:lvl7pPr marL="3200400" lvl="6" indent="-228600" algn="l" rtl="0">
              <a:lnSpc>
                <a:spcPct val="100000"/>
              </a:lnSpc>
              <a:spcBef>
                <a:spcPts val="0"/>
              </a:spcBef>
              <a:spcAft>
                <a:spcPts val="0"/>
              </a:spcAft>
              <a:buClr>
                <a:schemeClr val="dk1"/>
              </a:buClr>
              <a:buSzPts val="1200"/>
              <a:buFont typeface="Arial"/>
              <a:buNone/>
              <a:defRPr sz="1200"/>
            </a:lvl7pPr>
            <a:lvl8pPr marL="3657600" lvl="7" indent="-228600" algn="l" rtl="0">
              <a:lnSpc>
                <a:spcPct val="100000"/>
              </a:lnSpc>
              <a:spcBef>
                <a:spcPts val="0"/>
              </a:spcBef>
              <a:spcAft>
                <a:spcPts val="0"/>
              </a:spcAft>
              <a:buClr>
                <a:schemeClr val="dk1"/>
              </a:buClr>
              <a:buSzPts val="1200"/>
              <a:buFont typeface="Arial"/>
              <a:buNone/>
              <a:defRPr sz="1200"/>
            </a:lvl8pPr>
            <a:lvl9pPr marL="4114800" lvl="8" indent="-228600" algn="l" rtl="0">
              <a:lnSpc>
                <a:spcPct val="100000"/>
              </a:lnSpc>
              <a:spcBef>
                <a:spcPts val="0"/>
              </a:spcBef>
              <a:spcAft>
                <a:spcPts val="0"/>
              </a:spcAft>
              <a:buClr>
                <a:schemeClr val="dk1"/>
              </a:buClr>
              <a:buSzPts val="1200"/>
              <a:buFont typeface="Arial"/>
              <a:buNone/>
              <a:defRPr sz="1200"/>
            </a:lvl9pPr>
          </a:lstStyle>
          <a:p>
            <a:endParaRPr/>
          </a:p>
        </p:txBody>
      </p:sp>
      <p:sp>
        <p:nvSpPr>
          <p:cNvPr id="355" name="Google Shape;355;p56"/>
          <p:cNvSpPr/>
          <p:nvPr/>
        </p:nvSpPr>
        <p:spPr>
          <a:xfrm>
            <a:off x="332185" y="515251"/>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56" name="Google Shape;356;p56"/>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57" name="Google Shape;357;p56"/>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58" name="Google Shape;358;p56"/>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Quote 2">
  <p:cSld name="Quote 2">
    <p:spTree>
      <p:nvGrpSpPr>
        <p:cNvPr id="1" name="Shape 359"/>
        <p:cNvGrpSpPr/>
        <p:nvPr/>
      </p:nvGrpSpPr>
      <p:grpSpPr>
        <a:xfrm>
          <a:off x="0" y="0"/>
          <a:ext cx="0" cy="0"/>
          <a:chOff x="0" y="0"/>
          <a:chExt cx="0" cy="0"/>
        </a:xfrm>
      </p:grpSpPr>
      <p:sp>
        <p:nvSpPr>
          <p:cNvPr id="360" name="Google Shape;360;p57"/>
          <p:cNvSpPr txBox="1">
            <a:spLocks noGrp="1"/>
          </p:cNvSpPr>
          <p:nvPr>
            <p:ph type="body" idx="1"/>
          </p:nvPr>
        </p:nvSpPr>
        <p:spPr>
          <a:xfrm>
            <a:off x="332186" y="1705928"/>
            <a:ext cx="7155300" cy="292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dk1"/>
              </a:buClr>
              <a:buSzPts val="2900"/>
              <a:buNone/>
              <a:defRPr sz="2900" b="0">
                <a:solidFill>
                  <a:schemeClr val="dk1"/>
                </a:solidFill>
                <a:latin typeface="Georgia"/>
                <a:ea typeface="Georgia"/>
                <a:cs typeface="Georgia"/>
                <a:sym typeface="Georgia"/>
              </a:defRPr>
            </a:lvl1pPr>
            <a:lvl2pPr marL="914400" lvl="1" indent="-228600" algn="l" rtl="0">
              <a:lnSpc>
                <a:spcPct val="100000"/>
              </a:lnSpc>
              <a:spcBef>
                <a:spcPts val="2300"/>
              </a:spcBef>
              <a:spcAft>
                <a:spcPts val="0"/>
              </a:spcAft>
              <a:buClr>
                <a:schemeClr val="dk1"/>
              </a:buClr>
              <a:buSzPts val="1200"/>
              <a:buFont typeface="Arial"/>
              <a:buNone/>
              <a:defRPr sz="1200" b="1"/>
            </a:lvl2pPr>
            <a:lvl3pPr marL="1371600" lvl="2" indent="-228600" algn="l" rtl="0">
              <a:lnSpc>
                <a:spcPct val="100000"/>
              </a:lnSpc>
              <a:spcBef>
                <a:spcPts val="0"/>
              </a:spcBef>
              <a:spcAft>
                <a:spcPts val="0"/>
              </a:spcAft>
              <a:buClr>
                <a:schemeClr val="dk1"/>
              </a:buClr>
              <a:buSzPts val="1200"/>
              <a:buFont typeface="Arial"/>
              <a:buNone/>
              <a:defRPr sz="1200"/>
            </a:lvl3pPr>
            <a:lvl4pPr marL="1828800" lvl="3" indent="-228600" algn="l" rtl="0">
              <a:lnSpc>
                <a:spcPct val="100000"/>
              </a:lnSpc>
              <a:spcBef>
                <a:spcPts val="0"/>
              </a:spcBef>
              <a:spcAft>
                <a:spcPts val="0"/>
              </a:spcAft>
              <a:buClr>
                <a:schemeClr val="dk1"/>
              </a:buClr>
              <a:buSzPts val="1200"/>
              <a:buFont typeface="Arial"/>
              <a:buNone/>
              <a:defRPr sz="1200"/>
            </a:lvl4pPr>
            <a:lvl5pPr marL="2286000" lvl="4" indent="-228600" algn="l" rtl="0">
              <a:lnSpc>
                <a:spcPct val="100000"/>
              </a:lnSpc>
              <a:spcBef>
                <a:spcPts val="0"/>
              </a:spcBef>
              <a:spcAft>
                <a:spcPts val="0"/>
              </a:spcAft>
              <a:buClr>
                <a:schemeClr val="dk1"/>
              </a:buClr>
              <a:buSzPts val="1200"/>
              <a:buFont typeface="Arial"/>
              <a:buNone/>
              <a:defRPr sz="1200"/>
            </a:lvl5pPr>
            <a:lvl6pPr marL="2743200" lvl="5" indent="-228600" algn="l" rtl="0">
              <a:lnSpc>
                <a:spcPct val="100000"/>
              </a:lnSpc>
              <a:spcBef>
                <a:spcPts val="0"/>
              </a:spcBef>
              <a:spcAft>
                <a:spcPts val="0"/>
              </a:spcAft>
              <a:buClr>
                <a:schemeClr val="dk1"/>
              </a:buClr>
              <a:buSzPts val="1200"/>
              <a:buFont typeface="Arial"/>
              <a:buNone/>
              <a:defRPr sz="1200"/>
            </a:lvl6pPr>
            <a:lvl7pPr marL="3200400" lvl="6" indent="-228600" algn="l" rtl="0">
              <a:lnSpc>
                <a:spcPct val="100000"/>
              </a:lnSpc>
              <a:spcBef>
                <a:spcPts val="0"/>
              </a:spcBef>
              <a:spcAft>
                <a:spcPts val="0"/>
              </a:spcAft>
              <a:buClr>
                <a:schemeClr val="dk1"/>
              </a:buClr>
              <a:buSzPts val="1200"/>
              <a:buFont typeface="Arial"/>
              <a:buNone/>
              <a:defRPr sz="1200"/>
            </a:lvl7pPr>
            <a:lvl8pPr marL="3657600" lvl="7" indent="-228600" algn="l" rtl="0">
              <a:lnSpc>
                <a:spcPct val="100000"/>
              </a:lnSpc>
              <a:spcBef>
                <a:spcPts val="0"/>
              </a:spcBef>
              <a:spcAft>
                <a:spcPts val="0"/>
              </a:spcAft>
              <a:buClr>
                <a:schemeClr val="dk1"/>
              </a:buClr>
              <a:buSzPts val="1200"/>
              <a:buFont typeface="Arial"/>
              <a:buNone/>
              <a:defRPr sz="1200"/>
            </a:lvl8pPr>
            <a:lvl9pPr marL="4114800" lvl="8" indent="-228600" algn="l" rtl="0">
              <a:lnSpc>
                <a:spcPct val="100000"/>
              </a:lnSpc>
              <a:spcBef>
                <a:spcPts val="0"/>
              </a:spcBef>
              <a:spcAft>
                <a:spcPts val="0"/>
              </a:spcAft>
              <a:buClr>
                <a:schemeClr val="dk1"/>
              </a:buClr>
              <a:buSzPts val="1200"/>
              <a:buFont typeface="Arial"/>
              <a:buNone/>
              <a:defRPr sz="1200"/>
            </a:lvl9pPr>
          </a:lstStyle>
          <a:p>
            <a:endParaRPr/>
          </a:p>
        </p:txBody>
      </p:sp>
      <p:sp>
        <p:nvSpPr>
          <p:cNvPr id="361" name="Google Shape;361;p57"/>
          <p:cNvSpPr/>
          <p:nvPr/>
        </p:nvSpPr>
        <p:spPr>
          <a:xfrm>
            <a:off x="332185" y="1022219"/>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2" name="Google Shape;362;p57"/>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63" name="Google Shape;363;p57"/>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64" name="Google Shape;364;p57"/>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Quote 2 Orange">
  <p:cSld name="Quote 2 Orange">
    <p:bg>
      <p:bgPr>
        <a:solidFill>
          <a:srgbClr val="D04A02"/>
        </a:solidFill>
        <a:effectLst/>
      </p:bgPr>
    </p:bg>
    <p:spTree>
      <p:nvGrpSpPr>
        <p:cNvPr id="1" name="Shape 365"/>
        <p:cNvGrpSpPr/>
        <p:nvPr/>
      </p:nvGrpSpPr>
      <p:grpSpPr>
        <a:xfrm>
          <a:off x="0" y="0"/>
          <a:ext cx="0" cy="0"/>
          <a:chOff x="0" y="0"/>
          <a:chExt cx="0" cy="0"/>
        </a:xfrm>
      </p:grpSpPr>
      <p:sp>
        <p:nvSpPr>
          <p:cNvPr id="366" name="Google Shape;366;p58"/>
          <p:cNvSpPr txBox="1">
            <a:spLocks noGrp="1"/>
          </p:cNvSpPr>
          <p:nvPr>
            <p:ph type="body" idx="1"/>
          </p:nvPr>
        </p:nvSpPr>
        <p:spPr>
          <a:xfrm>
            <a:off x="332186" y="1705928"/>
            <a:ext cx="7155300" cy="292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lt1"/>
              </a:buClr>
              <a:buSzPts val="2900"/>
              <a:buNone/>
              <a:defRPr sz="29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defRPr>
            </a:lvl2pPr>
            <a:lvl3pPr marL="1371600" lvl="2" indent="-228600" algn="l" rtl="0">
              <a:lnSpc>
                <a:spcPct val="100000"/>
              </a:lnSpc>
              <a:spcBef>
                <a:spcPts val="0"/>
              </a:spcBef>
              <a:spcAft>
                <a:spcPts val="0"/>
              </a:spcAft>
              <a:buClr>
                <a:schemeClr val="lt1"/>
              </a:buClr>
              <a:buSzPts val="1200"/>
              <a:buFont typeface="Arial"/>
              <a:buNone/>
              <a:defRPr sz="1200">
                <a:solidFill>
                  <a:schemeClr val="lt1"/>
                </a:solidFill>
              </a:defRPr>
            </a:lvl3pPr>
            <a:lvl4pPr marL="1828800" lvl="3" indent="-228600" algn="l" rtl="0">
              <a:lnSpc>
                <a:spcPct val="100000"/>
              </a:lnSpc>
              <a:spcBef>
                <a:spcPts val="0"/>
              </a:spcBef>
              <a:spcAft>
                <a:spcPts val="0"/>
              </a:spcAft>
              <a:buClr>
                <a:schemeClr val="lt1"/>
              </a:buClr>
              <a:buSzPts val="1200"/>
              <a:buFont typeface="Arial"/>
              <a:buNone/>
              <a:defRPr sz="1200">
                <a:solidFill>
                  <a:schemeClr val="lt1"/>
                </a:solidFill>
              </a:defRPr>
            </a:lvl4pPr>
            <a:lvl5pPr marL="2286000" lvl="4" indent="-228600" algn="l" rtl="0">
              <a:lnSpc>
                <a:spcPct val="100000"/>
              </a:lnSpc>
              <a:spcBef>
                <a:spcPts val="0"/>
              </a:spcBef>
              <a:spcAft>
                <a:spcPts val="0"/>
              </a:spcAft>
              <a:buClr>
                <a:schemeClr val="lt1"/>
              </a:buClr>
              <a:buSzPts val="1200"/>
              <a:buFont typeface="Arial"/>
              <a:buNone/>
              <a:defRPr sz="1200">
                <a:solidFill>
                  <a:schemeClr val="lt1"/>
                </a:solidFil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67" name="Google Shape;367;p58"/>
          <p:cNvSpPr/>
          <p:nvPr/>
        </p:nvSpPr>
        <p:spPr>
          <a:xfrm>
            <a:off x="332185" y="1022219"/>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8" name="Google Shape;368;p58"/>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69" name="Google Shape;369;p58"/>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70" name="Google Shape;370;p58"/>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Quote 2 Red">
  <p:cSld name="Quote 2 Red">
    <p:bg>
      <p:bgPr>
        <a:solidFill>
          <a:srgbClr val="E0301E"/>
        </a:solidFill>
        <a:effectLst/>
      </p:bgPr>
    </p:bg>
    <p:spTree>
      <p:nvGrpSpPr>
        <p:cNvPr id="1" name="Shape 371"/>
        <p:cNvGrpSpPr/>
        <p:nvPr/>
      </p:nvGrpSpPr>
      <p:grpSpPr>
        <a:xfrm>
          <a:off x="0" y="0"/>
          <a:ext cx="0" cy="0"/>
          <a:chOff x="0" y="0"/>
          <a:chExt cx="0" cy="0"/>
        </a:xfrm>
      </p:grpSpPr>
      <p:sp>
        <p:nvSpPr>
          <p:cNvPr id="372" name="Google Shape;372;p59"/>
          <p:cNvSpPr txBox="1">
            <a:spLocks noGrp="1"/>
          </p:cNvSpPr>
          <p:nvPr>
            <p:ph type="body" idx="1"/>
          </p:nvPr>
        </p:nvSpPr>
        <p:spPr>
          <a:xfrm>
            <a:off x="332186" y="1705928"/>
            <a:ext cx="7155300" cy="292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lt1"/>
              </a:buClr>
              <a:buSzPts val="2900"/>
              <a:buNone/>
              <a:defRPr sz="29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defRPr>
            </a:lvl2pPr>
            <a:lvl3pPr marL="1371600" lvl="2" indent="-228600" algn="l" rtl="0">
              <a:lnSpc>
                <a:spcPct val="100000"/>
              </a:lnSpc>
              <a:spcBef>
                <a:spcPts val="0"/>
              </a:spcBef>
              <a:spcAft>
                <a:spcPts val="0"/>
              </a:spcAft>
              <a:buClr>
                <a:schemeClr val="lt1"/>
              </a:buClr>
              <a:buSzPts val="1200"/>
              <a:buFont typeface="Arial"/>
              <a:buNone/>
              <a:defRPr sz="1200">
                <a:solidFill>
                  <a:schemeClr val="lt1"/>
                </a:solidFill>
              </a:defRPr>
            </a:lvl3pPr>
            <a:lvl4pPr marL="1828800" lvl="3" indent="-228600" algn="l" rtl="0">
              <a:lnSpc>
                <a:spcPct val="100000"/>
              </a:lnSpc>
              <a:spcBef>
                <a:spcPts val="0"/>
              </a:spcBef>
              <a:spcAft>
                <a:spcPts val="0"/>
              </a:spcAft>
              <a:buClr>
                <a:schemeClr val="lt1"/>
              </a:buClr>
              <a:buSzPts val="1200"/>
              <a:buFont typeface="Arial"/>
              <a:buNone/>
              <a:defRPr sz="1200">
                <a:solidFill>
                  <a:schemeClr val="lt1"/>
                </a:solidFill>
              </a:defRPr>
            </a:lvl4pPr>
            <a:lvl5pPr marL="2286000" lvl="4" indent="-228600" algn="l" rtl="0">
              <a:lnSpc>
                <a:spcPct val="100000"/>
              </a:lnSpc>
              <a:spcBef>
                <a:spcPts val="0"/>
              </a:spcBef>
              <a:spcAft>
                <a:spcPts val="0"/>
              </a:spcAft>
              <a:buClr>
                <a:schemeClr val="lt1"/>
              </a:buClr>
              <a:buSzPts val="1200"/>
              <a:buFont typeface="Arial"/>
              <a:buNone/>
              <a:defRPr sz="1200">
                <a:solidFill>
                  <a:schemeClr val="lt1"/>
                </a:solidFil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73" name="Google Shape;373;p59"/>
          <p:cNvSpPr/>
          <p:nvPr/>
        </p:nvSpPr>
        <p:spPr>
          <a:xfrm>
            <a:off x="332185" y="1022219"/>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4" name="Google Shape;374;p59"/>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75" name="Google Shape;375;p59"/>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76" name="Google Shape;376;p59"/>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Quote 2 Rose">
  <p:cSld name="Quote 2 Rose">
    <p:bg>
      <p:bgPr>
        <a:solidFill>
          <a:srgbClr val="DB536A"/>
        </a:solidFill>
        <a:effectLst/>
      </p:bgPr>
    </p:bg>
    <p:spTree>
      <p:nvGrpSpPr>
        <p:cNvPr id="1" name="Shape 377"/>
        <p:cNvGrpSpPr/>
        <p:nvPr/>
      </p:nvGrpSpPr>
      <p:grpSpPr>
        <a:xfrm>
          <a:off x="0" y="0"/>
          <a:ext cx="0" cy="0"/>
          <a:chOff x="0" y="0"/>
          <a:chExt cx="0" cy="0"/>
        </a:xfrm>
      </p:grpSpPr>
      <p:sp>
        <p:nvSpPr>
          <p:cNvPr id="378" name="Google Shape;378;p60"/>
          <p:cNvSpPr txBox="1">
            <a:spLocks noGrp="1"/>
          </p:cNvSpPr>
          <p:nvPr>
            <p:ph type="body" idx="1"/>
          </p:nvPr>
        </p:nvSpPr>
        <p:spPr>
          <a:xfrm>
            <a:off x="332186" y="1705928"/>
            <a:ext cx="7155300" cy="292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lt1"/>
              </a:buClr>
              <a:buSzPts val="2900"/>
              <a:buNone/>
              <a:defRPr sz="29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defRPr>
            </a:lvl2pPr>
            <a:lvl3pPr marL="1371600" lvl="2" indent="-228600" algn="l" rtl="0">
              <a:lnSpc>
                <a:spcPct val="100000"/>
              </a:lnSpc>
              <a:spcBef>
                <a:spcPts val="0"/>
              </a:spcBef>
              <a:spcAft>
                <a:spcPts val="0"/>
              </a:spcAft>
              <a:buClr>
                <a:schemeClr val="lt1"/>
              </a:buClr>
              <a:buSzPts val="1200"/>
              <a:buFont typeface="Arial"/>
              <a:buNone/>
              <a:defRPr sz="1200">
                <a:solidFill>
                  <a:schemeClr val="lt1"/>
                </a:solidFill>
              </a:defRPr>
            </a:lvl3pPr>
            <a:lvl4pPr marL="1828800" lvl="3" indent="-228600" algn="l" rtl="0">
              <a:lnSpc>
                <a:spcPct val="100000"/>
              </a:lnSpc>
              <a:spcBef>
                <a:spcPts val="0"/>
              </a:spcBef>
              <a:spcAft>
                <a:spcPts val="0"/>
              </a:spcAft>
              <a:buClr>
                <a:schemeClr val="lt1"/>
              </a:buClr>
              <a:buSzPts val="1200"/>
              <a:buFont typeface="Arial"/>
              <a:buNone/>
              <a:defRPr sz="1200">
                <a:solidFill>
                  <a:schemeClr val="lt1"/>
                </a:solidFill>
              </a:defRPr>
            </a:lvl4pPr>
            <a:lvl5pPr marL="2286000" lvl="4" indent="-228600" algn="l" rtl="0">
              <a:lnSpc>
                <a:spcPct val="100000"/>
              </a:lnSpc>
              <a:spcBef>
                <a:spcPts val="0"/>
              </a:spcBef>
              <a:spcAft>
                <a:spcPts val="0"/>
              </a:spcAft>
              <a:buClr>
                <a:schemeClr val="lt1"/>
              </a:buClr>
              <a:buSzPts val="1200"/>
              <a:buFont typeface="Arial"/>
              <a:buNone/>
              <a:defRPr sz="1200">
                <a:solidFill>
                  <a:schemeClr val="lt1"/>
                </a:solidFil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79" name="Google Shape;379;p60"/>
          <p:cNvSpPr/>
          <p:nvPr/>
        </p:nvSpPr>
        <p:spPr>
          <a:xfrm>
            <a:off x="332185" y="1022219"/>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p60"/>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81" name="Google Shape;381;p60"/>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82" name="Google Shape;382;p60"/>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Quote 2 Grey">
  <p:cSld name="Quote 2 Grey">
    <p:bg>
      <p:bgPr>
        <a:solidFill>
          <a:srgbClr val="464646"/>
        </a:solidFill>
        <a:effectLst/>
      </p:bgPr>
    </p:bg>
    <p:spTree>
      <p:nvGrpSpPr>
        <p:cNvPr id="1" name="Shape 383"/>
        <p:cNvGrpSpPr/>
        <p:nvPr/>
      </p:nvGrpSpPr>
      <p:grpSpPr>
        <a:xfrm>
          <a:off x="0" y="0"/>
          <a:ext cx="0" cy="0"/>
          <a:chOff x="0" y="0"/>
          <a:chExt cx="0" cy="0"/>
        </a:xfrm>
      </p:grpSpPr>
      <p:sp>
        <p:nvSpPr>
          <p:cNvPr id="384" name="Google Shape;384;p61"/>
          <p:cNvSpPr txBox="1">
            <a:spLocks noGrp="1"/>
          </p:cNvSpPr>
          <p:nvPr>
            <p:ph type="body" idx="1"/>
          </p:nvPr>
        </p:nvSpPr>
        <p:spPr>
          <a:xfrm>
            <a:off x="332186" y="1705928"/>
            <a:ext cx="7155300" cy="2923200"/>
          </a:xfrm>
          <a:prstGeom prst="rect">
            <a:avLst/>
          </a:prstGeom>
          <a:noFill/>
          <a:ln>
            <a:noFill/>
          </a:ln>
        </p:spPr>
        <p:txBody>
          <a:bodyPr spcFirstLastPara="1" wrap="square" lIns="0" tIns="0" rIns="0" bIns="0" anchor="t" anchorCtr="0">
            <a:noAutofit/>
          </a:bodyPr>
          <a:lstStyle>
            <a:lvl1pPr marL="457200" lvl="0" indent="-228600" algn="l" rtl="0">
              <a:lnSpc>
                <a:spcPct val="85000"/>
              </a:lnSpc>
              <a:spcBef>
                <a:spcPts val="0"/>
              </a:spcBef>
              <a:spcAft>
                <a:spcPts val="0"/>
              </a:spcAft>
              <a:buClr>
                <a:schemeClr val="lt1"/>
              </a:buClr>
              <a:buSzPts val="2900"/>
              <a:buNone/>
              <a:defRPr sz="2900" b="0">
                <a:solidFill>
                  <a:schemeClr val="lt1"/>
                </a:solidFill>
                <a:latin typeface="Georgia"/>
                <a:ea typeface="Georgia"/>
                <a:cs typeface="Georgia"/>
                <a:sym typeface="Georgia"/>
              </a:defRPr>
            </a:lvl1pPr>
            <a:lvl2pPr marL="914400" lvl="1" indent="-228600" algn="l" rtl="0">
              <a:lnSpc>
                <a:spcPct val="100000"/>
              </a:lnSpc>
              <a:spcBef>
                <a:spcPts val="2300"/>
              </a:spcBef>
              <a:spcAft>
                <a:spcPts val="0"/>
              </a:spcAft>
              <a:buClr>
                <a:schemeClr val="lt1"/>
              </a:buClr>
              <a:buSzPts val="1200"/>
              <a:buFont typeface="Arial"/>
              <a:buNone/>
              <a:defRPr sz="1200" b="1">
                <a:solidFill>
                  <a:schemeClr val="lt1"/>
                </a:solidFill>
              </a:defRPr>
            </a:lvl2pPr>
            <a:lvl3pPr marL="1371600" lvl="2" indent="-228600" algn="l" rtl="0">
              <a:lnSpc>
                <a:spcPct val="100000"/>
              </a:lnSpc>
              <a:spcBef>
                <a:spcPts val="0"/>
              </a:spcBef>
              <a:spcAft>
                <a:spcPts val="0"/>
              </a:spcAft>
              <a:buClr>
                <a:schemeClr val="lt1"/>
              </a:buClr>
              <a:buSzPts val="1200"/>
              <a:buFont typeface="Arial"/>
              <a:buNone/>
              <a:defRPr sz="1200">
                <a:solidFill>
                  <a:schemeClr val="lt1"/>
                </a:solidFill>
              </a:defRPr>
            </a:lvl3pPr>
            <a:lvl4pPr marL="1828800" lvl="3" indent="-228600" algn="l" rtl="0">
              <a:lnSpc>
                <a:spcPct val="100000"/>
              </a:lnSpc>
              <a:spcBef>
                <a:spcPts val="0"/>
              </a:spcBef>
              <a:spcAft>
                <a:spcPts val="0"/>
              </a:spcAft>
              <a:buClr>
                <a:schemeClr val="lt1"/>
              </a:buClr>
              <a:buSzPts val="1200"/>
              <a:buFont typeface="Arial"/>
              <a:buNone/>
              <a:defRPr sz="1200">
                <a:solidFill>
                  <a:schemeClr val="lt1"/>
                </a:solidFill>
              </a:defRPr>
            </a:lvl4pPr>
            <a:lvl5pPr marL="2286000" lvl="4" indent="-228600" algn="l" rtl="0">
              <a:lnSpc>
                <a:spcPct val="100000"/>
              </a:lnSpc>
              <a:spcBef>
                <a:spcPts val="0"/>
              </a:spcBef>
              <a:spcAft>
                <a:spcPts val="0"/>
              </a:spcAft>
              <a:buClr>
                <a:schemeClr val="lt1"/>
              </a:buClr>
              <a:buSzPts val="1200"/>
              <a:buFont typeface="Arial"/>
              <a:buNone/>
              <a:defRPr sz="1200">
                <a:solidFill>
                  <a:schemeClr val="lt1"/>
                </a:solidFill>
              </a:defRPr>
            </a:lvl5pPr>
            <a:lvl6pPr marL="2743200" lvl="5" indent="-228600" algn="l" rtl="0">
              <a:lnSpc>
                <a:spcPct val="100000"/>
              </a:lnSpc>
              <a:spcBef>
                <a:spcPts val="0"/>
              </a:spcBef>
              <a:spcAft>
                <a:spcPts val="0"/>
              </a:spcAft>
              <a:buClr>
                <a:schemeClr val="lt1"/>
              </a:buClr>
              <a:buSzPts val="1200"/>
              <a:buFont typeface="Arial"/>
              <a:buNone/>
              <a:defRPr sz="1200">
                <a:solidFill>
                  <a:schemeClr val="lt1"/>
                </a:solidFill>
              </a:defRPr>
            </a:lvl6pPr>
            <a:lvl7pPr marL="3200400" lvl="6" indent="-228600" algn="l" rtl="0">
              <a:lnSpc>
                <a:spcPct val="100000"/>
              </a:lnSpc>
              <a:spcBef>
                <a:spcPts val="0"/>
              </a:spcBef>
              <a:spcAft>
                <a:spcPts val="0"/>
              </a:spcAft>
              <a:buClr>
                <a:schemeClr val="lt1"/>
              </a:buClr>
              <a:buSzPts val="1200"/>
              <a:buFont typeface="Arial"/>
              <a:buNone/>
              <a:defRPr sz="1200">
                <a:solidFill>
                  <a:schemeClr val="lt1"/>
                </a:solidFill>
              </a:defRPr>
            </a:lvl7pPr>
            <a:lvl8pPr marL="3657600" lvl="7" indent="-228600" algn="l" rtl="0">
              <a:lnSpc>
                <a:spcPct val="100000"/>
              </a:lnSpc>
              <a:spcBef>
                <a:spcPts val="0"/>
              </a:spcBef>
              <a:spcAft>
                <a:spcPts val="0"/>
              </a:spcAft>
              <a:buClr>
                <a:schemeClr val="lt1"/>
              </a:buClr>
              <a:buSzPts val="1200"/>
              <a:buFont typeface="Arial"/>
              <a:buNone/>
              <a:defRPr sz="1200">
                <a:solidFill>
                  <a:schemeClr val="lt1"/>
                </a:solidFill>
              </a:defRPr>
            </a:lvl8pPr>
            <a:lvl9pPr marL="4114800" lvl="8" indent="-228600" algn="l" rtl="0">
              <a:lnSpc>
                <a:spcPct val="100000"/>
              </a:lnSpc>
              <a:spcBef>
                <a:spcPts val="0"/>
              </a:spcBef>
              <a:spcAft>
                <a:spcPts val="0"/>
              </a:spcAft>
              <a:buClr>
                <a:schemeClr val="lt1"/>
              </a:buClr>
              <a:buSzPts val="1200"/>
              <a:buFont typeface="Arial"/>
              <a:buNone/>
              <a:defRPr sz="1200">
                <a:solidFill>
                  <a:schemeClr val="lt1"/>
                </a:solidFill>
              </a:defRPr>
            </a:lvl9pPr>
          </a:lstStyle>
          <a:p>
            <a:endParaRPr/>
          </a:p>
        </p:txBody>
      </p:sp>
      <p:sp>
        <p:nvSpPr>
          <p:cNvPr id="385" name="Google Shape;385;p61"/>
          <p:cNvSpPr/>
          <p:nvPr/>
        </p:nvSpPr>
        <p:spPr>
          <a:xfrm>
            <a:off x="332185" y="1022219"/>
            <a:ext cx="653653" cy="509589"/>
          </a:xfrm>
          <a:custGeom>
            <a:avLst/>
            <a:gdLst/>
            <a:ahLst/>
            <a:cxnLst/>
            <a:rect l="l" t="t" r="r" b="b"/>
            <a:pathLst>
              <a:path w="1811" h="1424" extrusionOk="0">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6" name="Google Shape;386;p61"/>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lvl="0" algn="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87" name="Google Shape;387;p61"/>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88" name="Google Shape;388;p61"/>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itle Only">
  <p:cSld name="1_Title Only">
    <p:bg>
      <p:bgPr>
        <a:solidFill>
          <a:srgbClr val="F2F2F2"/>
        </a:solidFill>
        <a:effectLst/>
      </p:bgPr>
    </p:bg>
    <p:spTree>
      <p:nvGrpSpPr>
        <p:cNvPr id="1" name="Shape 389"/>
        <p:cNvGrpSpPr/>
        <p:nvPr/>
      </p:nvGrpSpPr>
      <p:grpSpPr>
        <a:xfrm>
          <a:off x="0" y="0"/>
          <a:ext cx="0" cy="0"/>
          <a:chOff x="0" y="0"/>
          <a:chExt cx="0" cy="0"/>
        </a:xfrm>
      </p:grpSpPr>
      <p:sp>
        <p:nvSpPr>
          <p:cNvPr id="390" name="Google Shape;390;p62"/>
          <p:cNvSpPr txBox="1">
            <a:spLocks noGrp="1"/>
          </p:cNvSpPr>
          <p:nvPr>
            <p:ph type="title"/>
          </p:nvPr>
        </p:nvSpPr>
        <p:spPr>
          <a:xfrm>
            <a:off x="2908688" y="324001"/>
            <a:ext cx="5903100" cy="7428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rgbClr val="232323"/>
              </a:buClr>
              <a:buSzPts val="2400"/>
              <a:buFont typeface="Helvetica Neue"/>
              <a:buNone/>
              <a:defRPr>
                <a:latin typeface="Helvetica Neue"/>
                <a:ea typeface="Helvetica Neue"/>
                <a:cs typeface="Helvetica Neue"/>
                <a:sym typeface="Helvetica Neu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91" name="Google Shape;391;p62"/>
          <p:cNvSpPr txBox="1">
            <a:spLocks noGrp="1"/>
          </p:cNvSpPr>
          <p:nvPr>
            <p:ph type="sldNum" idx="12"/>
          </p:nvPr>
        </p:nvSpPr>
        <p:spPr>
          <a:xfrm>
            <a:off x="8495348" y="4800600"/>
            <a:ext cx="3165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rgbClr val="232323"/>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pos="1825">
          <p15:clr>
            <a:srgbClr val="FBAE40"/>
          </p15:clr>
        </p15:guide>
        <p15:guide id="2" pos="162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theme" Target="../theme/theme2.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32185" y="324001"/>
            <a:ext cx="8479500" cy="1040400"/>
          </a:xfrm>
          <a:prstGeom prst="rect">
            <a:avLst/>
          </a:prstGeom>
          <a:noFill/>
          <a:ln>
            <a:noFill/>
          </a:ln>
        </p:spPr>
        <p:txBody>
          <a:bodyPr spcFirstLastPara="1" wrap="square" lIns="0" tIns="0" rIns="0" bIns="0" anchor="t" anchorCtr="0">
            <a:normAutofit/>
          </a:bodyPr>
          <a:lstStyle>
            <a:lvl1pPr marR="0" lvl="0" algn="l" rtl="0">
              <a:lnSpc>
                <a:spcPct val="85000"/>
              </a:lnSpc>
              <a:spcBef>
                <a:spcPts val="0"/>
              </a:spcBef>
              <a:spcAft>
                <a:spcPts val="0"/>
              </a:spcAft>
              <a:buClr>
                <a:schemeClr val="dk1"/>
              </a:buClr>
              <a:buSzPts val="2400"/>
              <a:buFont typeface="Georgia"/>
              <a:buNone/>
              <a:defRPr sz="24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32185" y="1577579"/>
            <a:ext cx="8479500" cy="3051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accent1"/>
              </a:buClr>
              <a:buSzPts val="1400"/>
              <a:buFont typeface="Arial"/>
              <a:buNone/>
              <a:defRPr sz="1400" b="1" i="0" u="none" strike="noStrike" cap="none">
                <a:solidFill>
                  <a:schemeClr val="accent1"/>
                </a:solidFill>
                <a:latin typeface="Arial"/>
                <a:ea typeface="Arial"/>
                <a:cs typeface="Arial"/>
                <a:sym typeface="Arial"/>
              </a:defRPr>
            </a:lvl1pPr>
            <a:lvl2pPr marL="914400" marR="0" lvl="1" indent="-228600" algn="l" rtl="0">
              <a:lnSpc>
                <a:spcPct val="100000"/>
              </a:lnSpc>
              <a:spcBef>
                <a:spcPts val="9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3200400" marR="0" lvl="6"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04800" algn="l" rtl="0">
              <a:lnSpc>
                <a:spcPct val="10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L="4114800" marR="0" lvl="8" indent="-304800" algn="l" rtl="0">
              <a:lnSpc>
                <a:spcPct val="100000"/>
              </a:lnSpc>
              <a:spcBef>
                <a:spcPts val="500"/>
              </a:spcBef>
              <a:spcAft>
                <a:spcPts val="50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100"/>
              <a:buFont typeface="Arial"/>
              <a:buNone/>
              <a:defRPr sz="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dt" idx="10"/>
          </p:nvPr>
        </p:nvSpPr>
        <p:spPr>
          <a:xfrm>
            <a:off x="7488222" y="4766310"/>
            <a:ext cx="1323600" cy="102900"/>
          </a:xfrm>
          <a:prstGeom prst="rect">
            <a:avLst/>
          </a:prstGeom>
          <a:noFill/>
          <a:ln>
            <a:noFill/>
          </a:ln>
        </p:spPr>
        <p:txBody>
          <a:bodyPr spcFirstLastPara="1" wrap="square" lIns="0" tIns="0" rIns="0" bIns="0" anchor="b" anchorCtr="0">
            <a:noAutofit/>
          </a:bodyPr>
          <a:lstStyle>
            <a:lvl1pPr marR="0" lvl="0" algn="r" rtl="0">
              <a:lnSpc>
                <a:spcPct val="100000"/>
              </a:lnSpc>
              <a:spcBef>
                <a:spcPts val="0"/>
              </a:spcBef>
              <a:spcAft>
                <a:spcPts val="0"/>
              </a:spcAft>
              <a:buClr>
                <a:srgbClr val="000000"/>
              </a:buClr>
              <a:buSzPts val="1100"/>
              <a:buFont typeface="Arial"/>
              <a:buNone/>
              <a:defRPr sz="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p:nvPr/>
        </p:nvSpPr>
        <p:spPr>
          <a:xfrm>
            <a:off x="332185" y="4869180"/>
            <a:ext cx="4105200" cy="1029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PwC</a:t>
            </a:r>
            <a:endParaRPr sz="600" b="0" i="0" u="none" strike="noStrike" cap="none">
              <a:solidFill>
                <a:schemeClr val="dk1"/>
              </a:solidFill>
              <a:latin typeface="Arial"/>
              <a:ea typeface="Arial"/>
              <a:cs typeface="Arial"/>
              <a:sym typeface="Arial"/>
            </a:endParaRPr>
          </a:p>
        </p:txBody>
      </p:sp>
      <p:sp>
        <p:nvSpPr>
          <p:cNvPr id="56" name="Google Shape;56;p13"/>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F26B43"/>
          </p15:clr>
        </p15:guide>
        <p15:guide id="2" pos="209">
          <p15:clr>
            <a:srgbClr val="F26B43"/>
          </p15:clr>
        </p15:guide>
        <p15:guide id="3" pos="5551">
          <p15:clr>
            <a:srgbClr val="F26B43"/>
          </p15:clr>
        </p15:guide>
        <p15:guide id="4" pos="2965">
          <p15:clr>
            <a:srgbClr val="F26B43"/>
          </p15:clr>
        </p15:guide>
        <p15:guide id="5" pos="2795">
          <p15:clr>
            <a:srgbClr val="F26B43"/>
          </p15:clr>
        </p15:guide>
        <p15:guide id="6" orient="horz" pos="2916">
          <p15:clr>
            <a:srgbClr val="F26B43"/>
          </p15:clr>
        </p15:guide>
        <p15:guide id="7" pos="2045">
          <p15:clr>
            <a:srgbClr val="F26B43"/>
          </p15:clr>
        </p15:guide>
        <p15:guide id="8" pos="1877">
          <p15:clr>
            <a:srgbClr val="F26B43"/>
          </p15:clr>
        </p15:guide>
        <p15:guide id="9" pos="3714">
          <p15:clr>
            <a:srgbClr val="F26B43"/>
          </p15:clr>
        </p15:guide>
        <p15:guide id="10" pos="3883">
          <p15:clr>
            <a:srgbClr val="F26B43"/>
          </p15:clr>
        </p15:guide>
        <p15:guide id="11" orient="horz" pos="1620">
          <p15:clr>
            <a:srgbClr val="F26B43"/>
          </p15:clr>
        </p15:guide>
        <p15:guide id="12" orient="horz" pos="994">
          <p15:clr>
            <a:srgbClr val="F26B43"/>
          </p15:clr>
        </p15:guide>
        <p15:guide id="13" orient="horz" pos="859">
          <p15:clr>
            <a:srgbClr val="F26B43"/>
          </p15:clr>
        </p15:guide>
        <p15:guide id="14" orient="horz" pos="20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document/d/1eaP57asgegfo50uDBkpL5lPnl0cb7r905As5Ya1gVmc/edit?usp=sharing"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hyperlink" Target="https://docs.google.com/document/d/1n2DN34hpujMjTtbgf2AnLu8Q6WOVtb2F9BKgws_2zm0/preview" TargetMode="External"/><Relationship Id="rId4" Type="http://schemas.openxmlformats.org/officeDocument/2006/relationships/hyperlink" Target="https://docs.google.com/document/d/1AsACbgzCTibmctg7m5VxeA0C5sovvNaR/edi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hyperlink" Target="https://pwceur.sharepoint.com/sites/NetworkInformationSecurityPolicyIsp/Shared%20Documents/Forms/AllItems.aspx?id=%2Fsites%2FNetworkInformationSecurityPolicyIsp%2FShared%20Documents%2FGuidance%2FData%20Classification%20Poster%2Epdf&amp;parent=%2Fsites%2FNetworkInformationSecurityPolicyIsp%2FShared%20Documents%2FGuidanc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hyperlink" Target="https://genaiexplore.pwc.com/prompt/18095af3-bb4e-4108-9516-d24914b1a94d" TargetMode="External"/><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hyperlink" Target="https://genaiexplore.pwc.com/prompt/66001c50-4c3e-4759-9b9c-5a48026dbc89" TargetMode="External"/><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hyperlink" Target="https://genaiexplore.pwc.com/prompt/1a20d288-7d8d-42a9-b5d0-47f6aaa6333e" TargetMode="External"/><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hyperlink" Target="https://genaiexplore.pwc.com/prompt/378ea477-50f6-454d-852e-aa7a5d07c8c2" TargetMode="External"/><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hyperlink" Target="https://genaiexplore.pwc.com/prompt/982ba930-c4d1-4e37-9e68-9576edfd73ea" TargetMode="External"/><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hyperlink" Target="https://genaiexplore.pwc.com/prompt/fd015ac3-7351-4d1c-9379-22e75dd04376" TargetMode="External"/><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hyperlink" Target="https://genaiexplore.pwc.com/prompt/813aad46-c705-4cf5-b79e-b3d92bc69513" TargetMode="External"/><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hyperlink" Target="https://genaiexplore.pwc.com/prompt/268e6104-6d92-4f3a-ae96-d154066806ef" TargetMode="External"/><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hyperlink" Target="https://genaiexplore.pwc.com/prompt/c6fe7c8b-c562-45bb-80b7-7ad861e18400" TargetMode="External"/><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hyperlink" Target="https://genaiexplore.pwc.com/prompt/cb3c7ca0-08f8-4762-9208-5f3c9ff2ef86" TargetMode="External"/><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hyperlink" Target="https://genaiexplore.pwc.com/prompt/72328d37-2e0b-46d2-8f4b-0ba919a72037" TargetMode="External"/><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3"/>
          <p:cNvSpPr txBox="1"/>
          <p:nvPr/>
        </p:nvSpPr>
        <p:spPr>
          <a:xfrm>
            <a:off x="0" y="0"/>
            <a:ext cx="6080700" cy="25380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800">
                <a:solidFill>
                  <a:srgbClr val="D04A02"/>
                </a:solidFill>
              </a:rPr>
              <a:t>OWL Prompting training for Tax and Legal</a:t>
            </a:r>
            <a:endParaRPr sz="3100" b="1">
              <a:solidFill>
                <a:schemeClr val="dk1"/>
              </a:solidFill>
            </a:endParaRPr>
          </a:p>
        </p:txBody>
      </p:sp>
      <p:pic>
        <p:nvPicPr>
          <p:cNvPr id="397" name="Google Shape;397;p63"/>
          <p:cNvPicPr preferRelativeResize="0"/>
          <p:nvPr/>
        </p:nvPicPr>
        <p:blipFill>
          <a:blip r:embed="rId3">
            <a:alphaModFix/>
          </a:blip>
          <a:stretch>
            <a:fillRect/>
          </a:stretch>
        </p:blipFill>
        <p:spPr>
          <a:xfrm>
            <a:off x="6080674" y="0"/>
            <a:ext cx="3063325" cy="2537937"/>
          </a:xfrm>
          <a:prstGeom prst="rect">
            <a:avLst/>
          </a:prstGeom>
          <a:noFill/>
          <a:ln>
            <a:noFill/>
          </a:ln>
        </p:spPr>
      </p:pic>
      <p:sp>
        <p:nvSpPr>
          <p:cNvPr id="398" name="Google Shape;398;p63"/>
          <p:cNvSpPr txBox="1"/>
          <p:nvPr/>
        </p:nvSpPr>
        <p:spPr>
          <a:xfrm>
            <a:off x="0" y="2537925"/>
            <a:ext cx="9144000" cy="1435500"/>
          </a:xfrm>
          <a:prstGeom prst="rect">
            <a:avLst/>
          </a:prstGeom>
          <a:solidFill>
            <a:schemeClr val="lt2"/>
          </a:solid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Beginner level - </a:t>
            </a:r>
            <a:r>
              <a:rPr lang="en" sz="2800" b="1">
                <a:solidFill>
                  <a:schemeClr val="dk1"/>
                </a:solidFill>
              </a:rPr>
              <a:t>learning materials</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4"/>
          <p:cNvSpPr txBox="1"/>
          <p:nvPr/>
        </p:nvSpPr>
        <p:spPr>
          <a:xfrm>
            <a:off x="-25" y="791925"/>
            <a:ext cx="6150600" cy="3356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en" sz="2050">
                <a:solidFill>
                  <a:srgbClr val="12100D"/>
                </a:solidFill>
                <a:highlight>
                  <a:srgbClr val="FFFFFF"/>
                </a:highlight>
              </a:rPr>
              <a:t>All slides in this presentation consist of three types: with a </a:t>
            </a:r>
            <a:r>
              <a:rPr lang="en" sz="2050">
                <a:solidFill>
                  <a:srgbClr val="12100D"/>
                </a:solidFill>
                <a:highlight>
                  <a:srgbClr val="FFB600"/>
                </a:highlight>
              </a:rPr>
              <a:t>yellow banner - general information,</a:t>
            </a:r>
            <a:r>
              <a:rPr lang="en" sz="2050">
                <a:solidFill>
                  <a:srgbClr val="12100D"/>
                </a:solidFill>
                <a:highlight>
                  <a:srgbClr val="FFFFFF"/>
                </a:highlight>
              </a:rPr>
              <a:t> with a </a:t>
            </a:r>
            <a:r>
              <a:rPr lang="en" sz="2050">
                <a:solidFill>
                  <a:srgbClr val="12100D"/>
                </a:solidFill>
                <a:highlight>
                  <a:srgbClr val="DB536A"/>
                </a:highlight>
              </a:rPr>
              <a:t>pink banner - practical advice </a:t>
            </a:r>
            <a:r>
              <a:rPr lang="en" sz="2050">
                <a:solidFill>
                  <a:srgbClr val="12100D"/>
                </a:solidFill>
                <a:highlight>
                  <a:srgbClr val="FFFFFF"/>
                </a:highlight>
              </a:rPr>
              <a:t>on creating prompts for the main use cases, and with an </a:t>
            </a:r>
            <a:r>
              <a:rPr lang="en" sz="2050">
                <a:solidFill>
                  <a:schemeClr val="lt1"/>
                </a:solidFill>
                <a:highlight>
                  <a:srgbClr val="D04A02"/>
                </a:highlight>
              </a:rPr>
              <a:t>orange banner - examples of prompts.</a:t>
            </a:r>
            <a:endParaRPr sz="2900">
              <a:solidFill>
                <a:schemeClr val="lt1"/>
              </a:solidFill>
              <a:highlight>
                <a:srgbClr val="D04A02"/>
              </a:highlight>
            </a:endParaRPr>
          </a:p>
        </p:txBody>
      </p:sp>
      <p:sp>
        <p:nvSpPr>
          <p:cNvPr id="404" name="Google Shape;404;p64"/>
          <p:cNvSpPr txBox="1"/>
          <p:nvPr/>
        </p:nvSpPr>
        <p:spPr>
          <a:xfrm>
            <a:off x="966200" y="636225"/>
            <a:ext cx="2509500" cy="5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405" name="Google Shape;405;p64"/>
          <p:cNvPicPr preferRelativeResize="0"/>
          <p:nvPr/>
        </p:nvPicPr>
        <p:blipFill>
          <a:blip r:embed="rId3">
            <a:alphaModFix/>
          </a:blip>
          <a:stretch>
            <a:fillRect/>
          </a:stretch>
        </p:blipFill>
        <p:spPr>
          <a:xfrm>
            <a:off x="6150575" y="0"/>
            <a:ext cx="2993425" cy="2438400"/>
          </a:xfrm>
          <a:prstGeom prst="rect">
            <a:avLst/>
          </a:prstGeom>
          <a:noFill/>
          <a:ln>
            <a:noFill/>
          </a:ln>
        </p:spPr>
      </p:pic>
      <p:sp>
        <p:nvSpPr>
          <p:cNvPr id="406" name="Google Shape;406;p64"/>
          <p:cNvSpPr txBox="1"/>
          <p:nvPr/>
        </p:nvSpPr>
        <p:spPr>
          <a:xfrm>
            <a:off x="0" y="0"/>
            <a:ext cx="6150600" cy="792000"/>
          </a:xfrm>
          <a:prstGeom prst="rect">
            <a:avLst/>
          </a:prstGeom>
          <a:solidFill>
            <a:schemeClr val="accent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chemeClr val="lt1"/>
                </a:solidFill>
              </a:rPr>
              <a:t>About this learning materials </a:t>
            </a:r>
            <a:endParaRPr sz="2700" b="1">
              <a:solidFill>
                <a:schemeClr val="lt1"/>
              </a:solidFill>
            </a:endParaRPr>
          </a:p>
          <a:p>
            <a:pPr marL="0" lvl="0" indent="0" algn="l" rtl="0">
              <a:spcBef>
                <a:spcPts val="0"/>
              </a:spcBef>
              <a:spcAft>
                <a:spcPts val="0"/>
              </a:spcAft>
              <a:buNone/>
            </a:pPr>
            <a:r>
              <a:rPr lang="en" sz="2700">
                <a:solidFill>
                  <a:schemeClr val="dk1"/>
                </a:solidFill>
              </a:rPr>
              <a:t> </a:t>
            </a:r>
            <a:endParaRPr sz="2700">
              <a:solidFill>
                <a:schemeClr val="dk1"/>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5"/>
          <p:cNvSpPr txBox="1"/>
          <p:nvPr/>
        </p:nvSpPr>
        <p:spPr>
          <a:xfrm>
            <a:off x="26550" y="684600"/>
            <a:ext cx="9090900" cy="2426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457200" lvl="0" indent="-381000" algn="l" rtl="0">
              <a:lnSpc>
                <a:spcPct val="150000"/>
              </a:lnSpc>
              <a:spcBef>
                <a:spcPts val="0"/>
              </a:spcBef>
              <a:spcAft>
                <a:spcPts val="0"/>
              </a:spcAft>
              <a:buClr>
                <a:schemeClr val="dk1"/>
              </a:buClr>
              <a:buSzPts val="2400"/>
              <a:buChar char="●"/>
            </a:pPr>
            <a:r>
              <a:rPr lang="en" sz="2400">
                <a:solidFill>
                  <a:schemeClr val="dk1"/>
                </a:solidFill>
              </a:rPr>
              <a:t>OWL features and Business Rules.</a:t>
            </a:r>
            <a:endParaRPr sz="2400">
              <a:solidFill>
                <a:schemeClr val="dk1"/>
              </a:solidFill>
            </a:endParaRPr>
          </a:p>
          <a:p>
            <a:pPr marL="457200" lvl="0" indent="-381000" algn="l" rtl="0">
              <a:lnSpc>
                <a:spcPct val="150000"/>
              </a:lnSpc>
              <a:spcBef>
                <a:spcPts val="0"/>
              </a:spcBef>
              <a:spcAft>
                <a:spcPts val="0"/>
              </a:spcAft>
              <a:buClr>
                <a:schemeClr val="dk1"/>
              </a:buClr>
              <a:buSzPts val="2400"/>
              <a:buChar char="●"/>
            </a:pPr>
            <a:r>
              <a:rPr lang="en" sz="2400">
                <a:solidFill>
                  <a:schemeClr val="dk1"/>
                </a:solidFill>
              </a:rPr>
              <a:t>Effective prompting - tips and application to OWL. </a:t>
            </a:r>
            <a:endParaRPr sz="2400">
              <a:solidFill>
                <a:schemeClr val="dk1"/>
              </a:solidFill>
            </a:endParaRPr>
          </a:p>
          <a:p>
            <a:pPr marL="457200" lvl="0" indent="-381000" algn="l" rtl="0">
              <a:lnSpc>
                <a:spcPct val="150000"/>
              </a:lnSpc>
              <a:spcBef>
                <a:spcPts val="0"/>
              </a:spcBef>
              <a:spcAft>
                <a:spcPts val="0"/>
              </a:spcAft>
              <a:buClr>
                <a:schemeClr val="dk1"/>
              </a:buClr>
              <a:buSzPts val="2400"/>
              <a:buChar char="●"/>
            </a:pPr>
            <a:r>
              <a:rPr lang="en" sz="2400">
                <a:solidFill>
                  <a:schemeClr val="dk1"/>
                </a:solidFill>
              </a:rPr>
              <a:t>Tax and legal prompting - go through actual use cases.</a:t>
            </a:r>
            <a:endParaRPr sz="2400">
              <a:solidFill>
                <a:schemeClr val="dk1"/>
              </a:solidFill>
            </a:endParaRPr>
          </a:p>
        </p:txBody>
      </p:sp>
      <p:sp>
        <p:nvSpPr>
          <p:cNvPr id="412" name="Google Shape;412;p65"/>
          <p:cNvSpPr txBox="1"/>
          <p:nvPr/>
        </p:nvSpPr>
        <p:spPr>
          <a:xfrm>
            <a:off x="796750" y="626250"/>
            <a:ext cx="2509500" cy="5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413" name="Google Shape;413;p65"/>
          <p:cNvSpPr txBox="1"/>
          <p:nvPr/>
        </p:nvSpPr>
        <p:spPr>
          <a:xfrm>
            <a:off x="0" y="0"/>
            <a:ext cx="9144000" cy="684600"/>
          </a:xfrm>
          <a:prstGeom prst="rect">
            <a:avLst/>
          </a:prstGeom>
          <a:solidFill>
            <a:schemeClr val="accent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chemeClr val="lt1"/>
                </a:solidFill>
              </a:rPr>
              <a:t>Agenda</a:t>
            </a:r>
            <a:endParaRPr sz="2700" b="1">
              <a:solidFill>
                <a:schemeClr val="lt1"/>
              </a:solidFill>
            </a:endParaRPr>
          </a:p>
          <a:p>
            <a:pPr marL="0" lvl="0" indent="0" algn="l" rtl="0">
              <a:spcBef>
                <a:spcPts val="0"/>
              </a:spcBef>
              <a:spcAft>
                <a:spcPts val="0"/>
              </a:spcAft>
              <a:buNone/>
            </a:pPr>
            <a:r>
              <a:rPr lang="en" sz="2700">
                <a:solidFill>
                  <a:schemeClr val="dk1"/>
                </a:solidFill>
              </a:rPr>
              <a:t> </a:t>
            </a:r>
            <a:endParaRPr sz="2700">
              <a:solidFill>
                <a:schemeClr val="dk1"/>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66"/>
          <p:cNvSpPr txBox="1"/>
          <p:nvPr/>
        </p:nvSpPr>
        <p:spPr>
          <a:xfrm>
            <a:off x="0" y="757800"/>
            <a:ext cx="6493500" cy="23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solidFill>
                <a:schemeClr val="dk1"/>
              </a:solidFill>
            </a:endParaRPr>
          </a:p>
          <a:p>
            <a:pPr marL="457200" lvl="0" indent="-358775" algn="l" rtl="0">
              <a:lnSpc>
                <a:spcPct val="115000"/>
              </a:lnSpc>
              <a:spcBef>
                <a:spcPts val="0"/>
              </a:spcBef>
              <a:spcAft>
                <a:spcPts val="0"/>
              </a:spcAft>
              <a:buClr>
                <a:schemeClr val="dk1"/>
              </a:buClr>
              <a:buSzPts val="2050"/>
              <a:buFont typeface="Roboto"/>
              <a:buChar char="●"/>
            </a:pPr>
            <a:r>
              <a:rPr lang="en" sz="2050">
                <a:solidFill>
                  <a:schemeClr val="dk1"/>
                </a:solidFill>
                <a:highlight>
                  <a:srgbClr val="FFFFFF"/>
                </a:highlight>
                <a:latin typeface="Roboto"/>
                <a:ea typeface="Roboto"/>
                <a:cs typeface="Roboto"/>
                <a:sym typeface="Roboto"/>
              </a:rPr>
              <a:t>Provide insights on integrating OWL AI into daily tasks.</a:t>
            </a:r>
            <a:endParaRPr sz="2050">
              <a:solidFill>
                <a:schemeClr val="dk1"/>
              </a:solidFill>
              <a:highlight>
                <a:srgbClr val="FFFFFF"/>
              </a:highlight>
              <a:latin typeface="Roboto"/>
              <a:ea typeface="Roboto"/>
              <a:cs typeface="Roboto"/>
              <a:sym typeface="Roboto"/>
            </a:endParaRPr>
          </a:p>
          <a:p>
            <a:pPr marL="457200" lvl="0" indent="-358775" algn="l" rtl="0">
              <a:lnSpc>
                <a:spcPct val="115000"/>
              </a:lnSpc>
              <a:spcBef>
                <a:spcPts val="0"/>
              </a:spcBef>
              <a:spcAft>
                <a:spcPts val="0"/>
              </a:spcAft>
              <a:buClr>
                <a:schemeClr val="dk1"/>
              </a:buClr>
              <a:buSzPts val="2050"/>
              <a:buFont typeface="Roboto"/>
              <a:buChar char="●"/>
            </a:pPr>
            <a:r>
              <a:rPr lang="en" sz="2050">
                <a:solidFill>
                  <a:schemeClr val="dk1"/>
                </a:solidFill>
                <a:highlight>
                  <a:srgbClr val="FFFFFF"/>
                </a:highlight>
                <a:latin typeface="Roboto"/>
                <a:ea typeface="Roboto"/>
                <a:cs typeface="Roboto"/>
                <a:sym typeface="Roboto"/>
              </a:rPr>
              <a:t>Demonstrate practical use cases of AI in the tax and legal sectors, showcasing OWL's capabilities.</a:t>
            </a:r>
            <a:endParaRPr sz="2050">
              <a:solidFill>
                <a:schemeClr val="dk1"/>
              </a:solidFill>
              <a:highlight>
                <a:srgbClr val="FFFFFF"/>
              </a:highlight>
              <a:latin typeface="Roboto"/>
              <a:ea typeface="Roboto"/>
              <a:cs typeface="Roboto"/>
              <a:sym typeface="Roboto"/>
            </a:endParaRPr>
          </a:p>
          <a:p>
            <a:pPr marL="0" lvl="0" indent="0" algn="l" rtl="0">
              <a:spcBef>
                <a:spcPts val="0"/>
              </a:spcBef>
              <a:spcAft>
                <a:spcPts val="0"/>
              </a:spcAft>
              <a:buNone/>
            </a:pPr>
            <a:endParaRPr sz="2800">
              <a:solidFill>
                <a:schemeClr val="dk1"/>
              </a:solidFill>
            </a:endParaRPr>
          </a:p>
        </p:txBody>
      </p:sp>
      <p:sp>
        <p:nvSpPr>
          <p:cNvPr id="419" name="Google Shape;419;p66"/>
          <p:cNvSpPr txBox="1"/>
          <p:nvPr/>
        </p:nvSpPr>
        <p:spPr>
          <a:xfrm>
            <a:off x="0" y="0"/>
            <a:ext cx="6493500" cy="757800"/>
          </a:xfrm>
          <a:prstGeom prst="rect">
            <a:avLst/>
          </a:prstGeom>
          <a:solidFill>
            <a:schemeClr val="accent4"/>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700">
                <a:solidFill>
                  <a:schemeClr val="lt1"/>
                </a:solidFill>
              </a:rPr>
              <a:t>Our goals:</a:t>
            </a:r>
            <a:r>
              <a:rPr lang="en" sz="2700">
                <a:solidFill>
                  <a:schemeClr val="dk1"/>
                </a:solidFill>
              </a:rPr>
              <a:t> </a:t>
            </a:r>
            <a:endParaRPr sz="2700">
              <a:solidFill>
                <a:schemeClr val="dk1"/>
              </a:solidFill>
            </a:endParaRPr>
          </a:p>
          <a:p>
            <a:pPr marL="0" lvl="0" indent="0" algn="l" rtl="0">
              <a:spcBef>
                <a:spcPts val="0"/>
              </a:spcBef>
              <a:spcAft>
                <a:spcPts val="0"/>
              </a:spcAft>
              <a:buNone/>
            </a:pPr>
            <a:endParaRPr sz="1800">
              <a:solidFill>
                <a:schemeClr val="dk2"/>
              </a:solidFill>
            </a:endParaRPr>
          </a:p>
        </p:txBody>
      </p:sp>
      <p:pic>
        <p:nvPicPr>
          <p:cNvPr id="420" name="Google Shape;420;p66"/>
          <p:cNvPicPr preferRelativeResize="0"/>
          <p:nvPr/>
        </p:nvPicPr>
        <p:blipFill>
          <a:blip r:embed="rId3">
            <a:alphaModFix/>
          </a:blip>
          <a:stretch>
            <a:fillRect/>
          </a:stretch>
        </p:blipFill>
        <p:spPr>
          <a:xfrm>
            <a:off x="6493499" y="0"/>
            <a:ext cx="2650625" cy="2195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7"/>
          <p:cNvSpPr txBox="1"/>
          <p:nvPr/>
        </p:nvSpPr>
        <p:spPr>
          <a:xfrm>
            <a:off x="-125" y="0"/>
            <a:ext cx="5253900" cy="88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b="1">
                <a:solidFill>
                  <a:schemeClr val="lt1"/>
                </a:solidFill>
              </a:rPr>
              <a:t>Our learning outcomes</a:t>
            </a:r>
            <a:r>
              <a:rPr lang="en" sz="2700" b="1">
                <a:solidFill>
                  <a:schemeClr val="dk1"/>
                </a:solidFill>
              </a:rPr>
              <a:t> </a:t>
            </a:r>
            <a:endParaRPr sz="2700" b="1">
              <a:solidFill>
                <a:schemeClr val="dk1"/>
              </a:solidFill>
            </a:endParaRPr>
          </a:p>
        </p:txBody>
      </p:sp>
      <p:sp>
        <p:nvSpPr>
          <p:cNvPr id="426" name="Google Shape;426;p67"/>
          <p:cNvSpPr txBox="1"/>
          <p:nvPr/>
        </p:nvSpPr>
        <p:spPr>
          <a:xfrm>
            <a:off x="-125" y="888000"/>
            <a:ext cx="5253900" cy="3367500"/>
          </a:xfrm>
          <a:prstGeom prst="rect">
            <a:avLst/>
          </a:prstGeom>
          <a:noFill/>
          <a:ln w="9525" cap="flat" cmpd="sng">
            <a:solidFill>
              <a:srgbClr val="FF4A00"/>
            </a:solidFill>
            <a:prstDash val="solid"/>
            <a:round/>
            <a:headEnd type="none" w="sm" len="sm"/>
            <a:tailEnd type="none" w="sm" len="sm"/>
          </a:ln>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 sz="1800">
                <a:solidFill>
                  <a:schemeClr val="dk1"/>
                </a:solidFill>
              </a:rPr>
              <a:t>You understand how AI prompting works and how it can be applied to enhance efficiency, accuracy, and decision-making - taking the example of OWL</a:t>
            </a:r>
            <a:endParaRPr sz="1800">
              <a:solidFill>
                <a:schemeClr val="dk1"/>
              </a:solidFill>
            </a:endParaRPr>
          </a:p>
          <a:p>
            <a:pPr marL="457200" lvl="0" indent="-342900" algn="l" rtl="0">
              <a:spcBef>
                <a:spcPts val="0"/>
              </a:spcBef>
              <a:spcAft>
                <a:spcPts val="0"/>
              </a:spcAft>
              <a:buClr>
                <a:schemeClr val="dk1"/>
              </a:buClr>
              <a:buSzPts val="1800"/>
              <a:buChar char="●"/>
            </a:pPr>
            <a:r>
              <a:rPr lang="en" sz="1800">
                <a:solidFill>
                  <a:schemeClr val="dk1"/>
                </a:solidFill>
              </a:rPr>
              <a:t>You have examples of prompts, which already for for your colleagues from tax and legal and ready to adjust them for your everyday work. </a:t>
            </a:r>
            <a:endParaRPr sz="1800">
              <a:solidFill>
                <a:schemeClr val="dk1"/>
              </a:solidFill>
            </a:endParaRPr>
          </a:p>
          <a:p>
            <a:pPr marL="457200" lvl="0" indent="-342900" algn="l" rtl="0">
              <a:spcBef>
                <a:spcPts val="0"/>
              </a:spcBef>
              <a:spcAft>
                <a:spcPts val="0"/>
              </a:spcAft>
              <a:buClr>
                <a:schemeClr val="dk1"/>
              </a:buClr>
              <a:buSzPts val="1800"/>
              <a:buChar char="●"/>
            </a:pPr>
            <a:r>
              <a:rPr lang="en" sz="1800">
                <a:solidFill>
                  <a:schemeClr val="dk1"/>
                </a:solidFill>
              </a:rPr>
              <a:t>You are aware of OWL particularities regarding prompting and ready to use it. </a:t>
            </a:r>
            <a:endParaRPr sz="1800">
              <a:solidFill>
                <a:schemeClr val="dk1"/>
              </a:solidFill>
            </a:endParaRPr>
          </a:p>
        </p:txBody>
      </p:sp>
      <p:pic>
        <p:nvPicPr>
          <p:cNvPr id="427" name="Google Shape;427;p67"/>
          <p:cNvPicPr preferRelativeResize="0"/>
          <p:nvPr/>
        </p:nvPicPr>
        <p:blipFill>
          <a:blip r:embed="rId3">
            <a:alphaModFix/>
          </a:blip>
          <a:stretch>
            <a:fillRect/>
          </a:stretch>
        </p:blipFill>
        <p:spPr>
          <a:xfrm>
            <a:off x="5253775" y="0"/>
            <a:ext cx="3724275" cy="4255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68"/>
          <p:cNvSpPr txBox="1"/>
          <p:nvPr/>
        </p:nvSpPr>
        <p:spPr>
          <a:xfrm>
            <a:off x="0" y="1006225"/>
            <a:ext cx="5392800" cy="4039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000">
                <a:solidFill>
                  <a:schemeClr val="dk1"/>
                </a:solidFill>
              </a:rPr>
              <a:t>Discover One Work Library (OWL) - the ultimate AI-powered platform that</a:t>
            </a:r>
            <a:r>
              <a:rPr lang="en" sz="2000">
                <a:solidFill>
                  <a:schemeClr val="lt1"/>
                </a:solidFill>
                <a:highlight>
                  <a:schemeClr val="lt1"/>
                </a:highlight>
              </a:rPr>
              <a:t> </a:t>
            </a:r>
            <a:r>
              <a:rPr lang="en" sz="2000">
                <a:solidFill>
                  <a:schemeClr val="lt1"/>
                </a:solidFill>
                <a:highlight>
                  <a:schemeClr val="dk2"/>
                </a:highlight>
              </a:rPr>
              <a:t>searches, analyzes, and generates everything you need!</a:t>
            </a:r>
            <a:endParaRPr sz="2000">
              <a:solidFill>
                <a:schemeClr val="lt1"/>
              </a:solidFill>
              <a:highlight>
                <a:schemeClr val="dk2"/>
              </a:highlight>
            </a:endParaRPr>
          </a:p>
          <a:p>
            <a:pPr marL="0" lvl="0" indent="0" algn="l" rtl="0">
              <a:spcBef>
                <a:spcPts val="0"/>
              </a:spcBef>
              <a:spcAft>
                <a:spcPts val="0"/>
              </a:spcAft>
              <a:buNone/>
            </a:pPr>
            <a:endParaRPr sz="2000">
              <a:solidFill>
                <a:schemeClr val="dk1"/>
              </a:solidFill>
            </a:endParaRPr>
          </a:p>
          <a:p>
            <a:pPr marL="0" lvl="0" indent="0" algn="l" rtl="0">
              <a:spcBef>
                <a:spcPts val="0"/>
              </a:spcBef>
              <a:spcAft>
                <a:spcPts val="0"/>
              </a:spcAft>
              <a:buNone/>
            </a:pPr>
            <a:r>
              <a:rPr lang="en" sz="2000">
                <a:solidFill>
                  <a:schemeClr val="dk1"/>
                </a:solidFill>
              </a:rPr>
              <a:t>It enables interaction with a huge database of documents, individual files and offers other AI chat functions in the internal pwc environment. It was created specifically to be the cornerstone of AI deployment wiring.</a:t>
            </a:r>
            <a:endParaRPr sz="2000">
              <a:solidFill>
                <a:schemeClr val="dk1"/>
              </a:solidFill>
            </a:endParaRPr>
          </a:p>
          <a:p>
            <a:pPr marL="0" lvl="0" indent="0" algn="l" rtl="0">
              <a:spcBef>
                <a:spcPts val="0"/>
              </a:spcBef>
              <a:spcAft>
                <a:spcPts val="0"/>
              </a:spcAft>
              <a:buNone/>
            </a:pPr>
            <a:endParaRPr sz="1200">
              <a:solidFill>
                <a:srgbClr val="595959"/>
              </a:solidFill>
            </a:endParaRPr>
          </a:p>
          <a:p>
            <a:pPr marL="0" lvl="0" indent="0" algn="l" rtl="0">
              <a:spcBef>
                <a:spcPts val="0"/>
              </a:spcBef>
              <a:spcAft>
                <a:spcPts val="0"/>
              </a:spcAft>
              <a:buNone/>
            </a:pPr>
            <a:endParaRPr sz="300">
              <a:solidFill>
                <a:srgbClr val="595959"/>
              </a:solidFill>
            </a:endParaRPr>
          </a:p>
        </p:txBody>
      </p:sp>
      <p:sp>
        <p:nvSpPr>
          <p:cNvPr id="433" name="Google Shape;433;p68"/>
          <p:cNvSpPr txBox="1"/>
          <p:nvPr/>
        </p:nvSpPr>
        <p:spPr>
          <a:xfrm>
            <a:off x="0" y="0"/>
            <a:ext cx="9054300" cy="798600"/>
          </a:xfrm>
          <a:prstGeom prst="rect">
            <a:avLst/>
          </a:prstGeom>
          <a:solidFill>
            <a:srgbClr val="FFB600"/>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b="1">
                <a:solidFill>
                  <a:schemeClr val="lt1"/>
                </a:solidFill>
              </a:rPr>
              <a:t>Discover One Work Library (OWL) - the ultimate AI-powered platform that searches, analyzes, and generates everything you need!</a:t>
            </a:r>
            <a:endParaRPr sz="1900" b="1">
              <a:solidFill>
                <a:schemeClr val="lt1"/>
              </a:solidFill>
            </a:endParaRPr>
          </a:p>
        </p:txBody>
      </p:sp>
      <p:grpSp>
        <p:nvGrpSpPr>
          <p:cNvPr id="434" name="Google Shape;434;p68"/>
          <p:cNvGrpSpPr/>
          <p:nvPr/>
        </p:nvGrpSpPr>
        <p:grpSpPr>
          <a:xfrm>
            <a:off x="5392814" y="1006378"/>
            <a:ext cx="3661118" cy="2564213"/>
            <a:chOff x="2163875" y="3715286"/>
            <a:chExt cx="2374728" cy="1525500"/>
          </a:xfrm>
        </p:grpSpPr>
        <p:sp>
          <p:nvSpPr>
            <p:cNvPr id="435" name="Google Shape;435;p68"/>
            <p:cNvSpPr/>
            <p:nvPr/>
          </p:nvSpPr>
          <p:spPr>
            <a:xfrm>
              <a:off x="2163875" y="3715286"/>
              <a:ext cx="2372400" cy="15255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36" name="Google Shape;436;p68"/>
            <p:cNvSpPr/>
            <p:nvPr/>
          </p:nvSpPr>
          <p:spPr>
            <a:xfrm>
              <a:off x="3024188" y="3724201"/>
              <a:ext cx="1512000" cy="15114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37" name="Google Shape;437;p68"/>
            <p:cNvSpPr/>
            <p:nvPr/>
          </p:nvSpPr>
          <p:spPr>
            <a:xfrm>
              <a:off x="3776003" y="4478785"/>
              <a:ext cx="762600" cy="756600"/>
            </a:xfrm>
            <a:prstGeom prst="rect">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38" name="Google Shape;438;p68"/>
            <p:cNvSpPr/>
            <p:nvPr/>
          </p:nvSpPr>
          <p:spPr>
            <a:xfrm>
              <a:off x="4181199" y="4527652"/>
              <a:ext cx="355151" cy="709656"/>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39" name="Google Shape;439;p68"/>
            <p:cNvSpPr/>
            <p:nvPr/>
          </p:nvSpPr>
          <p:spPr>
            <a:xfrm>
              <a:off x="3235297" y="4052838"/>
              <a:ext cx="475800" cy="474600"/>
            </a:xfrm>
            <a:prstGeom prst="ellipse">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0" name="Google Shape;440;p68"/>
            <p:cNvSpPr/>
            <p:nvPr/>
          </p:nvSpPr>
          <p:spPr>
            <a:xfrm>
              <a:off x="3339971" y="4157293"/>
              <a:ext cx="266400" cy="2658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1" name="Google Shape;441;p68"/>
            <p:cNvSpPr/>
            <p:nvPr/>
          </p:nvSpPr>
          <p:spPr>
            <a:xfrm>
              <a:off x="3851621" y="4052838"/>
              <a:ext cx="475800" cy="474600"/>
            </a:xfrm>
            <a:prstGeom prst="ellipse">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2" name="Google Shape;442;p68"/>
            <p:cNvSpPr/>
            <p:nvPr/>
          </p:nvSpPr>
          <p:spPr>
            <a:xfrm>
              <a:off x="3956296" y="4157293"/>
              <a:ext cx="266400" cy="2658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nvGrpSpPr>
            <p:cNvPr id="443" name="Google Shape;443;p68"/>
            <p:cNvGrpSpPr/>
            <p:nvPr/>
          </p:nvGrpSpPr>
          <p:grpSpPr>
            <a:xfrm>
              <a:off x="3435054" y="4743768"/>
              <a:ext cx="693706" cy="341579"/>
              <a:chOff x="1011574" y="524976"/>
              <a:chExt cx="441626" cy="217913"/>
            </a:xfrm>
          </p:grpSpPr>
          <p:sp>
            <p:nvSpPr>
              <p:cNvPr id="444" name="Google Shape;444;p68"/>
              <p:cNvSpPr/>
              <p:nvPr/>
            </p:nvSpPr>
            <p:spPr>
              <a:xfrm rot="-5400000">
                <a:off x="1038760"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5" name="Google Shape;445;p68"/>
              <p:cNvSpPr/>
              <p:nvPr/>
            </p:nvSpPr>
            <p:spPr>
              <a:xfrm rot="-5400000">
                <a:off x="1205152"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6" name="Google Shape;446;p68"/>
              <p:cNvSpPr/>
              <p:nvPr/>
            </p:nvSpPr>
            <p:spPr>
              <a:xfrm rot="-5400000">
                <a:off x="1371543"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7" name="Google Shape;447;p68"/>
              <p:cNvSpPr/>
              <p:nvPr/>
            </p:nvSpPr>
            <p:spPr>
              <a:xfrm rot="-5400000">
                <a:off x="1121955" y="579511"/>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8" name="Google Shape;448;p68"/>
              <p:cNvSpPr/>
              <p:nvPr/>
            </p:nvSpPr>
            <p:spPr>
              <a:xfrm rot="-5400000">
                <a:off x="1288347" y="579511"/>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49" name="Google Shape;449;p68"/>
              <p:cNvSpPr/>
              <p:nvPr/>
            </p:nvSpPr>
            <p:spPr>
              <a:xfrm rot="-5400000">
                <a:off x="1205151" y="661232"/>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sp>
          <p:nvSpPr>
            <p:cNvPr id="450" name="Google Shape;450;p68"/>
            <p:cNvSpPr/>
            <p:nvPr/>
          </p:nvSpPr>
          <p:spPr>
            <a:xfrm rot="10800000" flipH="1">
              <a:off x="3699897" y="4535114"/>
              <a:ext cx="162900" cy="113400"/>
            </a:xfrm>
            <a:prstGeom prst="triangle">
              <a:avLst>
                <a:gd name="adj" fmla="val 50000"/>
              </a:avLst>
            </a:prstGeom>
            <a:solidFill>
              <a:srgbClr val="FFB6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51" name="Google Shape;451;p68"/>
            <p:cNvSpPr/>
            <p:nvPr/>
          </p:nvSpPr>
          <p:spPr>
            <a:xfrm>
              <a:off x="3426682" y="4243822"/>
              <a:ext cx="93000" cy="92700"/>
            </a:xfrm>
            <a:prstGeom prst="ellipse">
              <a:avLst/>
            </a:pr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52" name="Google Shape;452;p68"/>
            <p:cNvSpPr/>
            <p:nvPr/>
          </p:nvSpPr>
          <p:spPr>
            <a:xfrm>
              <a:off x="4043007" y="4243822"/>
              <a:ext cx="93000" cy="92700"/>
            </a:xfrm>
            <a:prstGeom prst="ellipse">
              <a:avLst/>
            </a:pr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9"/>
          <p:cNvSpPr/>
          <p:nvPr/>
        </p:nvSpPr>
        <p:spPr>
          <a:xfrm>
            <a:off x="0" y="4065006"/>
            <a:ext cx="9144000" cy="564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458" name="Google Shape;458;p69"/>
          <p:cNvGrpSpPr/>
          <p:nvPr/>
        </p:nvGrpSpPr>
        <p:grpSpPr>
          <a:xfrm>
            <a:off x="55" y="4065047"/>
            <a:ext cx="910946" cy="564130"/>
            <a:chOff x="2163875" y="3715286"/>
            <a:chExt cx="2374728" cy="1525500"/>
          </a:xfrm>
        </p:grpSpPr>
        <p:sp>
          <p:nvSpPr>
            <p:cNvPr id="459" name="Google Shape;459;p69"/>
            <p:cNvSpPr/>
            <p:nvPr/>
          </p:nvSpPr>
          <p:spPr>
            <a:xfrm>
              <a:off x="2163875" y="3715286"/>
              <a:ext cx="2372400" cy="15255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0" name="Google Shape;460;p69"/>
            <p:cNvSpPr/>
            <p:nvPr/>
          </p:nvSpPr>
          <p:spPr>
            <a:xfrm>
              <a:off x="3024188" y="3724201"/>
              <a:ext cx="1512000" cy="15114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1" name="Google Shape;461;p69"/>
            <p:cNvSpPr/>
            <p:nvPr/>
          </p:nvSpPr>
          <p:spPr>
            <a:xfrm>
              <a:off x="3776003" y="4478785"/>
              <a:ext cx="762600" cy="756600"/>
            </a:xfrm>
            <a:prstGeom prst="rect">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2" name="Google Shape;462;p69"/>
            <p:cNvSpPr/>
            <p:nvPr/>
          </p:nvSpPr>
          <p:spPr>
            <a:xfrm>
              <a:off x="4181199" y="4527652"/>
              <a:ext cx="355151" cy="709656"/>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3" name="Google Shape;463;p69"/>
            <p:cNvSpPr/>
            <p:nvPr/>
          </p:nvSpPr>
          <p:spPr>
            <a:xfrm>
              <a:off x="3235297" y="4052838"/>
              <a:ext cx="475800" cy="474600"/>
            </a:xfrm>
            <a:prstGeom prst="ellipse">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4" name="Google Shape;464;p69"/>
            <p:cNvSpPr/>
            <p:nvPr/>
          </p:nvSpPr>
          <p:spPr>
            <a:xfrm>
              <a:off x="3339971" y="4157293"/>
              <a:ext cx="266400" cy="2658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5" name="Google Shape;465;p69"/>
            <p:cNvSpPr/>
            <p:nvPr/>
          </p:nvSpPr>
          <p:spPr>
            <a:xfrm>
              <a:off x="3851621" y="4052838"/>
              <a:ext cx="475800" cy="474600"/>
            </a:xfrm>
            <a:prstGeom prst="ellipse">
              <a:avLst/>
            </a:prstGeom>
            <a:solidFill>
              <a:srgbClr val="4646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6" name="Google Shape;466;p69"/>
            <p:cNvSpPr/>
            <p:nvPr/>
          </p:nvSpPr>
          <p:spPr>
            <a:xfrm>
              <a:off x="3956296" y="4157293"/>
              <a:ext cx="266400" cy="265800"/>
            </a:xfrm>
            <a:prstGeom prst="ellipse">
              <a:avLst/>
            </a:prstGeom>
            <a:solidFill>
              <a:srgbClr val="2323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nvGrpSpPr>
            <p:cNvPr id="467" name="Google Shape;467;p69"/>
            <p:cNvGrpSpPr/>
            <p:nvPr/>
          </p:nvGrpSpPr>
          <p:grpSpPr>
            <a:xfrm>
              <a:off x="3435054" y="4743768"/>
              <a:ext cx="693706" cy="341579"/>
              <a:chOff x="1011574" y="524976"/>
              <a:chExt cx="441626" cy="217913"/>
            </a:xfrm>
          </p:grpSpPr>
          <p:sp>
            <p:nvSpPr>
              <p:cNvPr id="468" name="Google Shape;468;p69"/>
              <p:cNvSpPr/>
              <p:nvPr/>
            </p:nvSpPr>
            <p:spPr>
              <a:xfrm rot="-5400000">
                <a:off x="1038760"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69" name="Google Shape;469;p69"/>
              <p:cNvSpPr/>
              <p:nvPr/>
            </p:nvSpPr>
            <p:spPr>
              <a:xfrm rot="-5400000">
                <a:off x="1205152"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0" name="Google Shape;470;p69"/>
              <p:cNvSpPr/>
              <p:nvPr/>
            </p:nvSpPr>
            <p:spPr>
              <a:xfrm rot="-5400000">
                <a:off x="1371543" y="497790"/>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1" name="Google Shape;471;p69"/>
              <p:cNvSpPr/>
              <p:nvPr/>
            </p:nvSpPr>
            <p:spPr>
              <a:xfrm rot="-5400000">
                <a:off x="1121955" y="579511"/>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2" name="Google Shape;472;p69"/>
              <p:cNvSpPr/>
              <p:nvPr/>
            </p:nvSpPr>
            <p:spPr>
              <a:xfrm rot="-5400000">
                <a:off x="1288347" y="579511"/>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3" name="Google Shape;473;p69"/>
              <p:cNvSpPr/>
              <p:nvPr/>
            </p:nvSpPr>
            <p:spPr>
              <a:xfrm rot="-5400000">
                <a:off x="1205151" y="661232"/>
                <a:ext cx="54471" cy="108843"/>
              </a:xfrm>
              <a:custGeom>
                <a:avLst/>
                <a:gdLst/>
                <a:ahLst/>
                <a:cxnLst/>
                <a:rect l="l" t="t" r="r" b="b"/>
                <a:pathLst>
                  <a:path w="871537" h="1741488" extrusionOk="0">
                    <a:moveTo>
                      <a:pt x="871537" y="0"/>
                    </a:moveTo>
                    <a:lnTo>
                      <a:pt x="871537" y="1741488"/>
                    </a:lnTo>
                    <a:lnTo>
                      <a:pt x="782429" y="1736993"/>
                    </a:lnTo>
                    <a:cubicBezTo>
                      <a:pt x="342950" y="1692402"/>
                      <a:pt x="0" y="1321587"/>
                      <a:pt x="0" y="870744"/>
                    </a:cubicBezTo>
                    <a:cubicBezTo>
                      <a:pt x="0" y="419901"/>
                      <a:pt x="342950" y="49087"/>
                      <a:pt x="782429" y="4496"/>
                    </a:cubicBezTo>
                    <a:close/>
                  </a:path>
                </a:pathLst>
              </a:custGeom>
              <a:solidFill>
                <a:srgbClr val="EB8C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sp>
          <p:nvSpPr>
            <p:cNvPr id="474" name="Google Shape;474;p69"/>
            <p:cNvSpPr/>
            <p:nvPr/>
          </p:nvSpPr>
          <p:spPr>
            <a:xfrm rot="10800000" flipH="1">
              <a:off x="3699897" y="4535114"/>
              <a:ext cx="162900" cy="113400"/>
            </a:xfrm>
            <a:prstGeom prst="triangle">
              <a:avLst>
                <a:gd name="adj" fmla="val 50000"/>
              </a:avLst>
            </a:prstGeom>
            <a:solidFill>
              <a:srgbClr val="FFB6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5" name="Google Shape;475;p69"/>
            <p:cNvSpPr/>
            <p:nvPr/>
          </p:nvSpPr>
          <p:spPr>
            <a:xfrm>
              <a:off x="3426682" y="4243822"/>
              <a:ext cx="93000" cy="92700"/>
            </a:xfrm>
            <a:prstGeom prst="ellipse">
              <a:avLst/>
            </a:pr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sp>
          <p:nvSpPr>
            <p:cNvPr id="476" name="Google Shape;476;p69"/>
            <p:cNvSpPr/>
            <p:nvPr/>
          </p:nvSpPr>
          <p:spPr>
            <a:xfrm>
              <a:off x="4043007" y="4243822"/>
              <a:ext cx="93000" cy="92700"/>
            </a:xfrm>
            <a:prstGeom prst="ellipse">
              <a:avLst/>
            </a:prstGeom>
            <a:solidFill>
              <a:srgbClr val="C7C7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grpSp>
      <p:sp>
        <p:nvSpPr>
          <p:cNvPr id="477" name="Google Shape;477;p69"/>
          <p:cNvSpPr txBox="1">
            <a:spLocks noGrp="1"/>
          </p:cNvSpPr>
          <p:nvPr>
            <p:ph type="title"/>
          </p:nvPr>
        </p:nvSpPr>
        <p:spPr>
          <a:xfrm>
            <a:off x="0" y="29275"/>
            <a:ext cx="8811600" cy="869700"/>
          </a:xfrm>
          <a:prstGeom prst="rect">
            <a:avLst/>
          </a:prstGeom>
          <a:solidFill>
            <a:srgbClr val="FFB600"/>
          </a:solidFill>
          <a:ln>
            <a:noFill/>
          </a:ln>
        </p:spPr>
        <p:txBody>
          <a:bodyPr spcFirstLastPara="1" wrap="square" lIns="0" tIns="0" rIns="0" bIns="144000" anchor="ctr" anchorCtr="0">
            <a:noAutofit/>
          </a:bodyPr>
          <a:lstStyle/>
          <a:p>
            <a:pPr marL="0" lvl="0" indent="0" algn="l" rtl="0">
              <a:lnSpc>
                <a:spcPct val="85000"/>
              </a:lnSpc>
              <a:spcBef>
                <a:spcPts val="0"/>
              </a:spcBef>
              <a:spcAft>
                <a:spcPts val="0"/>
              </a:spcAft>
              <a:buSzPts val="2400"/>
              <a:buNone/>
            </a:pPr>
            <a:r>
              <a:rPr lang="en">
                <a:solidFill>
                  <a:schemeClr val="lt1"/>
                </a:solidFill>
              </a:rPr>
              <a:t>One Work Library – functions</a:t>
            </a:r>
            <a:endParaRPr>
              <a:solidFill>
                <a:schemeClr val="lt1"/>
              </a:solidFill>
            </a:endParaRPr>
          </a:p>
        </p:txBody>
      </p:sp>
      <p:sp>
        <p:nvSpPr>
          <p:cNvPr id="478" name="Google Shape;478;p69"/>
          <p:cNvSpPr txBox="1">
            <a:spLocks noGrp="1"/>
          </p:cNvSpPr>
          <p:nvPr>
            <p:ph type="sldNum" idx="12"/>
          </p:nvPr>
        </p:nvSpPr>
        <p:spPr>
          <a:xfrm>
            <a:off x="7488222" y="4869180"/>
            <a:ext cx="1323600" cy="1029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600"/>
              <a:buNone/>
            </a:pPr>
            <a:fld id="{00000000-1234-1234-1234-123412341234}" type="slidenum">
              <a:rPr lang="en"/>
              <a:t>7</a:t>
            </a:fld>
            <a:endParaRPr/>
          </a:p>
        </p:txBody>
      </p:sp>
      <p:grpSp>
        <p:nvGrpSpPr>
          <p:cNvPr id="479" name="Google Shape;479;p69"/>
          <p:cNvGrpSpPr/>
          <p:nvPr/>
        </p:nvGrpSpPr>
        <p:grpSpPr>
          <a:xfrm>
            <a:off x="331763" y="1364456"/>
            <a:ext cx="8480600" cy="453550"/>
            <a:chOff x="331763" y="1577975"/>
            <a:chExt cx="8480600" cy="453550"/>
          </a:xfrm>
        </p:grpSpPr>
        <p:sp>
          <p:nvSpPr>
            <p:cNvPr id="480" name="Google Shape;480;p69"/>
            <p:cNvSpPr/>
            <p:nvPr/>
          </p:nvSpPr>
          <p:spPr>
            <a:xfrm>
              <a:off x="331763" y="1588725"/>
              <a:ext cx="2648100" cy="442800"/>
            </a:xfrm>
            <a:prstGeom prst="rect">
              <a:avLst/>
            </a:prstGeom>
            <a:solidFill>
              <a:schemeClr val="accent1"/>
            </a:solidFill>
            <a:ln>
              <a:noFill/>
            </a:ln>
          </p:spPr>
          <p:txBody>
            <a:bodyPr spcFirstLastPara="1" wrap="square" lIns="396000" tIns="45700" rIns="91425" bIns="45700" anchor="ctr" anchorCtr="0">
              <a:noAutofit/>
            </a:bodyPr>
            <a:lstStyle/>
            <a:p>
              <a:pPr marL="0" marR="0" lvl="0" indent="0" algn="l" rtl="0">
                <a:lnSpc>
                  <a:spcPct val="100000"/>
                </a:lnSpc>
                <a:spcBef>
                  <a:spcPts val="0"/>
                </a:spcBef>
                <a:spcAft>
                  <a:spcPts val="0"/>
                </a:spcAft>
                <a:buNone/>
              </a:pPr>
              <a:r>
                <a:rPr lang="en" sz="1200" b="1" i="0" u="none" strike="noStrike" cap="none">
                  <a:solidFill>
                    <a:schemeClr val="lt1"/>
                  </a:solidFill>
                  <a:latin typeface="Arial"/>
                  <a:ea typeface="Arial"/>
                  <a:cs typeface="Arial"/>
                  <a:sym typeface="Arial"/>
                </a:rPr>
                <a:t>Chat AI</a:t>
              </a:r>
              <a:endParaRPr sz="1200" b="0" i="0" u="none" strike="noStrike" cap="none">
                <a:solidFill>
                  <a:schemeClr val="lt1"/>
                </a:solidFill>
                <a:latin typeface="Arial"/>
                <a:ea typeface="Arial"/>
                <a:cs typeface="Arial"/>
                <a:sym typeface="Arial"/>
              </a:endParaRPr>
            </a:p>
          </p:txBody>
        </p:sp>
        <p:sp>
          <p:nvSpPr>
            <p:cNvPr id="481" name="Google Shape;481;p69"/>
            <p:cNvSpPr/>
            <p:nvPr/>
          </p:nvSpPr>
          <p:spPr>
            <a:xfrm>
              <a:off x="3248025" y="1577975"/>
              <a:ext cx="2648100" cy="442800"/>
            </a:xfrm>
            <a:prstGeom prst="rect">
              <a:avLst/>
            </a:prstGeom>
            <a:solidFill>
              <a:schemeClr val="accent1"/>
            </a:solidFill>
            <a:ln>
              <a:noFill/>
            </a:ln>
          </p:spPr>
          <p:txBody>
            <a:bodyPr spcFirstLastPara="1" wrap="square" lIns="396000" tIns="45700" rIns="91425" bIns="45700" anchor="ctr" anchorCtr="0">
              <a:noAutofit/>
            </a:bodyPr>
            <a:lstStyle/>
            <a:p>
              <a:pPr marL="0" marR="0" lvl="0" indent="0" algn="l" rtl="0">
                <a:lnSpc>
                  <a:spcPct val="100000"/>
                </a:lnSpc>
                <a:spcBef>
                  <a:spcPts val="0"/>
                </a:spcBef>
                <a:spcAft>
                  <a:spcPts val="0"/>
                </a:spcAft>
                <a:buNone/>
              </a:pPr>
              <a:r>
                <a:rPr lang="en" sz="1200" b="1" i="0" u="none" strike="noStrike" cap="none">
                  <a:solidFill>
                    <a:schemeClr val="lt1"/>
                  </a:solidFill>
                  <a:latin typeface="Arial"/>
                  <a:ea typeface="Arial"/>
                  <a:cs typeface="Arial"/>
                  <a:sym typeface="Arial"/>
                </a:rPr>
                <a:t>Documents library</a:t>
              </a:r>
              <a:endParaRPr sz="1200" b="0" i="0" u="none" strike="noStrike" cap="none">
                <a:solidFill>
                  <a:schemeClr val="lt1"/>
                </a:solidFill>
                <a:latin typeface="Arial"/>
                <a:ea typeface="Arial"/>
                <a:cs typeface="Arial"/>
                <a:sym typeface="Arial"/>
              </a:endParaRPr>
            </a:p>
          </p:txBody>
        </p:sp>
        <p:sp>
          <p:nvSpPr>
            <p:cNvPr id="482" name="Google Shape;482;p69"/>
            <p:cNvSpPr/>
            <p:nvPr/>
          </p:nvSpPr>
          <p:spPr>
            <a:xfrm>
              <a:off x="6164263" y="1577975"/>
              <a:ext cx="2648100" cy="442800"/>
            </a:xfrm>
            <a:prstGeom prst="rect">
              <a:avLst/>
            </a:prstGeom>
            <a:solidFill>
              <a:schemeClr val="accent1"/>
            </a:solidFill>
            <a:ln>
              <a:noFill/>
            </a:ln>
          </p:spPr>
          <p:txBody>
            <a:bodyPr spcFirstLastPara="1" wrap="square" lIns="396000" tIns="45700" rIns="91425" bIns="45700" anchor="ctr" anchorCtr="0">
              <a:noAutofit/>
            </a:bodyPr>
            <a:lstStyle/>
            <a:p>
              <a:pPr marL="0" marR="0" lvl="0" indent="0" algn="l" rtl="0">
                <a:lnSpc>
                  <a:spcPct val="100000"/>
                </a:lnSpc>
                <a:spcBef>
                  <a:spcPts val="0"/>
                </a:spcBef>
                <a:spcAft>
                  <a:spcPts val="0"/>
                </a:spcAft>
                <a:buNone/>
              </a:pPr>
              <a:r>
                <a:rPr lang="en" sz="1200" b="1" i="0" u="none" strike="noStrike" cap="none">
                  <a:solidFill>
                    <a:schemeClr val="lt1"/>
                  </a:solidFill>
                  <a:latin typeface="Arial"/>
                  <a:ea typeface="Arial"/>
                  <a:cs typeface="Arial"/>
                  <a:sym typeface="Arial"/>
                </a:rPr>
                <a:t>Template Generator</a:t>
              </a:r>
              <a:endParaRPr sz="1200" b="0" i="0" u="none" strike="noStrike" cap="none">
                <a:solidFill>
                  <a:schemeClr val="lt1"/>
                </a:solidFill>
                <a:latin typeface="Arial"/>
                <a:ea typeface="Arial"/>
                <a:cs typeface="Arial"/>
                <a:sym typeface="Arial"/>
              </a:endParaRPr>
            </a:p>
          </p:txBody>
        </p:sp>
        <p:sp>
          <p:nvSpPr>
            <p:cNvPr id="483" name="Google Shape;483;p69"/>
            <p:cNvSpPr/>
            <p:nvPr/>
          </p:nvSpPr>
          <p:spPr>
            <a:xfrm>
              <a:off x="404334" y="1673431"/>
              <a:ext cx="251286" cy="252000"/>
            </a:xfrm>
            <a:custGeom>
              <a:avLst/>
              <a:gdLst/>
              <a:ahLst/>
              <a:cxnLst/>
              <a:rect l="l" t="t" r="r" b="b"/>
              <a:pathLst>
                <a:path w="576" h="576" extrusionOk="0">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5"/>
                    <a:pt x="25" y="25"/>
                    <a:pt x="25" y="25"/>
                  </a:cubicBezTo>
                  <a:cubicBezTo>
                    <a:pt x="551" y="25"/>
                    <a:pt x="551" y="25"/>
                    <a:pt x="551" y="25"/>
                  </a:cubicBezTo>
                  <a:lnTo>
                    <a:pt x="551" y="551"/>
                  </a:lnTo>
                  <a:close/>
                  <a:moveTo>
                    <a:pt x="367" y="181"/>
                  </a:moveTo>
                  <a:cubicBezTo>
                    <a:pt x="381" y="177"/>
                    <a:pt x="391" y="164"/>
                    <a:pt x="391" y="149"/>
                  </a:cubicBezTo>
                  <a:cubicBezTo>
                    <a:pt x="391" y="130"/>
                    <a:pt x="376" y="115"/>
                    <a:pt x="358" y="115"/>
                  </a:cubicBezTo>
                  <a:cubicBezTo>
                    <a:pt x="339" y="115"/>
                    <a:pt x="324" y="130"/>
                    <a:pt x="324" y="149"/>
                  </a:cubicBezTo>
                  <a:cubicBezTo>
                    <a:pt x="324" y="161"/>
                    <a:pt x="331" y="173"/>
                    <a:pt x="342" y="178"/>
                  </a:cubicBezTo>
                  <a:cubicBezTo>
                    <a:pt x="342" y="243"/>
                    <a:pt x="342" y="243"/>
                    <a:pt x="342" y="243"/>
                  </a:cubicBezTo>
                  <a:cubicBezTo>
                    <a:pt x="385" y="274"/>
                    <a:pt x="385" y="274"/>
                    <a:pt x="385" y="274"/>
                  </a:cubicBezTo>
                  <a:cubicBezTo>
                    <a:pt x="385" y="319"/>
                    <a:pt x="385" y="319"/>
                    <a:pt x="385" y="319"/>
                  </a:cubicBezTo>
                  <a:cubicBezTo>
                    <a:pt x="341" y="340"/>
                    <a:pt x="341" y="340"/>
                    <a:pt x="341" y="340"/>
                  </a:cubicBezTo>
                  <a:cubicBezTo>
                    <a:pt x="341" y="398"/>
                    <a:pt x="341" y="398"/>
                    <a:pt x="341" y="398"/>
                  </a:cubicBezTo>
                  <a:cubicBezTo>
                    <a:pt x="330" y="404"/>
                    <a:pt x="324" y="414"/>
                    <a:pt x="324" y="427"/>
                  </a:cubicBezTo>
                  <a:cubicBezTo>
                    <a:pt x="324" y="446"/>
                    <a:pt x="339" y="461"/>
                    <a:pt x="357" y="461"/>
                  </a:cubicBezTo>
                  <a:cubicBezTo>
                    <a:pt x="376" y="461"/>
                    <a:pt x="391" y="446"/>
                    <a:pt x="391" y="427"/>
                  </a:cubicBezTo>
                  <a:cubicBezTo>
                    <a:pt x="391" y="411"/>
                    <a:pt x="380" y="398"/>
                    <a:pt x="366" y="394"/>
                  </a:cubicBezTo>
                  <a:cubicBezTo>
                    <a:pt x="366" y="356"/>
                    <a:pt x="366" y="356"/>
                    <a:pt x="366" y="356"/>
                  </a:cubicBezTo>
                  <a:cubicBezTo>
                    <a:pt x="410" y="335"/>
                    <a:pt x="410" y="335"/>
                    <a:pt x="410" y="335"/>
                  </a:cubicBezTo>
                  <a:cubicBezTo>
                    <a:pt x="410" y="261"/>
                    <a:pt x="410" y="261"/>
                    <a:pt x="410" y="261"/>
                  </a:cubicBezTo>
                  <a:cubicBezTo>
                    <a:pt x="367" y="230"/>
                    <a:pt x="367" y="230"/>
                    <a:pt x="367" y="230"/>
                  </a:cubicBezTo>
                  <a:lnTo>
                    <a:pt x="367" y="181"/>
                  </a:lnTo>
                  <a:close/>
                  <a:moveTo>
                    <a:pt x="357" y="439"/>
                  </a:moveTo>
                  <a:cubicBezTo>
                    <a:pt x="351" y="439"/>
                    <a:pt x="346" y="433"/>
                    <a:pt x="346" y="427"/>
                  </a:cubicBezTo>
                  <a:cubicBezTo>
                    <a:pt x="346" y="421"/>
                    <a:pt x="351" y="415"/>
                    <a:pt x="357" y="415"/>
                  </a:cubicBezTo>
                  <a:cubicBezTo>
                    <a:pt x="364" y="415"/>
                    <a:pt x="369" y="421"/>
                    <a:pt x="369" y="427"/>
                  </a:cubicBezTo>
                  <a:cubicBezTo>
                    <a:pt x="369" y="433"/>
                    <a:pt x="364" y="439"/>
                    <a:pt x="357" y="439"/>
                  </a:cubicBezTo>
                  <a:close/>
                  <a:moveTo>
                    <a:pt x="358" y="137"/>
                  </a:moveTo>
                  <a:cubicBezTo>
                    <a:pt x="364" y="137"/>
                    <a:pt x="369" y="142"/>
                    <a:pt x="369" y="149"/>
                  </a:cubicBezTo>
                  <a:cubicBezTo>
                    <a:pt x="369" y="155"/>
                    <a:pt x="364" y="160"/>
                    <a:pt x="358" y="160"/>
                  </a:cubicBezTo>
                  <a:cubicBezTo>
                    <a:pt x="351" y="160"/>
                    <a:pt x="346" y="155"/>
                    <a:pt x="346" y="149"/>
                  </a:cubicBezTo>
                  <a:cubicBezTo>
                    <a:pt x="346" y="142"/>
                    <a:pt x="351" y="137"/>
                    <a:pt x="358" y="137"/>
                  </a:cubicBezTo>
                  <a:close/>
                  <a:moveTo>
                    <a:pt x="464" y="186"/>
                  </a:moveTo>
                  <a:cubicBezTo>
                    <a:pt x="464" y="120"/>
                    <a:pt x="464" y="120"/>
                    <a:pt x="464" y="120"/>
                  </a:cubicBezTo>
                  <a:cubicBezTo>
                    <a:pt x="339" y="50"/>
                    <a:pt x="339" y="50"/>
                    <a:pt x="339" y="50"/>
                  </a:cubicBezTo>
                  <a:cubicBezTo>
                    <a:pt x="289" y="82"/>
                    <a:pt x="289" y="82"/>
                    <a:pt x="289" y="82"/>
                  </a:cubicBezTo>
                  <a:cubicBezTo>
                    <a:pt x="238" y="50"/>
                    <a:pt x="238" y="50"/>
                    <a:pt x="238" y="50"/>
                  </a:cubicBezTo>
                  <a:cubicBezTo>
                    <a:pt x="113" y="120"/>
                    <a:pt x="113" y="120"/>
                    <a:pt x="113" y="120"/>
                  </a:cubicBezTo>
                  <a:cubicBezTo>
                    <a:pt x="113" y="186"/>
                    <a:pt x="113" y="186"/>
                    <a:pt x="113" y="186"/>
                  </a:cubicBezTo>
                  <a:cubicBezTo>
                    <a:pt x="54" y="223"/>
                    <a:pt x="54" y="223"/>
                    <a:pt x="54" y="223"/>
                  </a:cubicBezTo>
                  <a:cubicBezTo>
                    <a:pt x="54" y="363"/>
                    <a:pt x="54" y="363"/>
                    <a:pt x="54" y="363"/>
                  </a:cubicBezTo>
                  <a:cubicBezTo>
                    <a:pt x="115" y="400"/>
                    <a:pt x="115" y="400"/>
                    <a:pt x="115" y="400"/>
                  </a:cubicBezTo>
                  <a:cubicBezTo>
                    <a:pt x="115" y="455"/>
                    <a:pt x="115" y="455"/>
                    <a:pt x="115" y="455"/>
                  </a:cubicBezTo>
                  <a:cubicBezTo>
                    <a:pt x="235" y="524"/>
                    <a:pt x="235" y="524"/>
                    <a:pt x="235" y="524"/>
                  </a:cubicBezTo>
                  <a:cubicBezTo>
                    <a:pt x="289" y="495"/>
                    <a:pt x="289" y="495"/>
                    <a:pt x="289" y="495"/>
                  </a:cubicBezTo>
                  <a:cubicBezTo>
                    <a:pt x="343" y="524"/>
                    <a:pt x="343" y="524"/>
                    <a:pt x="343" y="524"/>
                  </a:cubicBezTo>
                  <a:cubicBezTo>
                    <a:pt x="463" y="455"/>
                    <a:pt x="463" y="455"/>
                    <a:pt x="463" y="455"/>
                  </a:cubicBezTo>
                  <a:cubicBezTo>
                    <a:pt x="463" y="400"/>
                    <a:pt x="463" y="400"/>
                    <a:pt x="463" y="400"/>
                  </a:cubicBezTo>
                  <a:cubicBezTo>
                    <a:pt x="524" y="363"/>
                    <a:pt x="524" y="363"/>
                    <a:pt x="524" y="363"/>
                  </a:cubicBezTo>
                  <a:cubicBezTo>
                    <a:pt x="524" y="223"/>
                    <a:pt x="524" y="223"/>
                    <a:pt x="524" y="223"/>
                  </a:cubicBezTo>
                  <a:lnTo>
                    <a:pt x="464" y="186"/>
                  </a:lnTo>
                  <a:close/>
                  <a:moveTo>
                    <a:pt x="140" y="440"/>
                  </a:moveTo>
                  <a:cubicBezTo>
                    <a:pt x="140" y="399"/>
                    <a:pt x="140" y="399"/>
                    <a:pt x="140" y="399"/>
                  </a:cubicBezTo>
                  <a:cubicBezTo>
                    <a:pt x="155" y="392"/>
                    <a:pt x="155" y="392"/>
                    <a:pt x="155" y="392"/>
                  </a:cubicBezTo>
                  <a:cubicBezTo>
                    <a:pt x="157" y="393"/>
                    <a:pt x="160" y="394"/>
                    <a:pt x="162" y="394"/>
                  </a:cubicBezTo>
                  <a:cubicBezTo>
                    <a:pt x="173" y="394"/>
                    <a:pt x="181" y="385"/>
                    <a:pt x="181" y="375"/>
                  </a:cubicBezTo>
                  <a:cubicBezTo>
                    <a:pt x="181" y="365"/>
                    <a:pt x="173" y="356"/>
                    <a:pt x="162" y="356"/>
                  </a:cubicBezTo>
                  <a:cubicBezTo>
                    <a:pt x="154" y="356"/>
                    <a:pt x="147" y="362"/>
                    <a:pt x="145" y="369"/>
                  </a:cubicBezTo>
                  <a:cubicBezTo>
                    <a:pt x="126" y="377"/>
                    <a:pt x="126" y="377"/>
                    <a:pt x="126" y="377"/>
                  </a:cubicBezTo>
                  <a:cubicBezTo>
                    <a:pt x="79" y="348"/>
                    <a:pt x="79" y="348"/>
                    <a:pt x="79" y="348"/>
                  </a:cubicBezTo>
                  <a:cubicBezTo>
                    <a:pt x="79" y="309"/>
                    <a:pt x="79" y="309"/>
                    <a:pt x="79" y="309"/>
                  </a:cubicBezTo>
                  <a:cubicBezTo>
                    <a:pt x="91" y="309"/>
                    <a:pt x="91" y="309"/>
                    <a:pt x="91" y="309"/>
                  </a:cubicBezTo>
                  <a:cubicBezTo>
                    <a:pt x="96" y="321"/>
                    <a:pt x="108" y="330"/>
                    <a:pt x="122" y="330"/>
                  </a:cubicBezTo>
                  <a:cubicBezTo>
                    <a:pt x="141" y="330"/>
                    <a:pt x="156" y="315"/>
                    <a:pt x="156" y="297"/>
                  </a:cubicBezTo>
                  <a:cubicBezTo>
                    <a:pt x="156" y="278"/>
                    <a:pt x="141" y="263"/>
                    <a:pt x="122" y="263"/>
                  </a:cubicBezTo>
                  <a:cubicBezTo>
                    <a:pt x="108" y="263"/>
                    <a:pt x="96" y="271"/>
                    <a:pt x="91" y="283"/>
                  </a:cubicBezTo>
                  <a:cubicBezTo>
                    <a:pt x="79" y="283"/>
                    <a:pt x="79" y="283"/>
                    <a:pt x="79" y="283"/>
                  </a:cubicBezTo>
                  <a:cubicBezTo>
                    <a:pt x="79" y="237"/>
                    <a:pt x="79" y="237"/>
                    <a:pt x="79" y="237"/>
                  </a:cubicBezTo>
                  <a:cubicBezTo>
                    <a:pt x="126" y="208"/>
                    <a:pt x="126" y="208"/>
                    <a:pt x="126" y="208"/>
                  </a:cubicBezTo>
                  <a:cubicBezTo>
                    <a:pt x="145" y="218"/>
                    <a:pt x="145" y="218"/>
                    <a:pt x="145" y="218"/>
                  </a:cubicBezTo>
                  <a:cubicBezTo>
                    <a:pt x="147" y="225"/>
                    <a:pt x="154" y="231"/>
                    <a:pt x="162" y="231"/>
                  </a:cubicBezTo>
                  <a:cubicBezTo>
                    <a:pt x="173" y="231"/>
                    <a:pt x="181" y="223"/>
                    <a:pt x="181" y="212"/>
                  </a:cubicBezTo>
                  <a:cubicBezTo>
                    <a:pt x="181" y="202"/>
                    <a:pt x="173" y="194"/>
                    <a:pt x="162" y="194"/>
                  </a:cubicBezTo>
                  <a:cubicBezTo>
                    <a:pt x="160" y="194"/>
                    <a:pt x="158" y="194"/>
                    <a:pt x="156" y="195"/>
                  </a:cubicBezTo>
                  <a:cubicBezTo>
                    <a:pt x="139" y="185"/>
                    <a:pt x="139" y="185"/>
                    <a:pt x="139" y="185"/>
                  </a:cubicBezTo>
                  <a:cubicBezTo>
                    <a:pt x="139" y="135"/>
                    <a:pt x="139" y="135"/>
                    <a:pt x="139" y="135"/>
                  </a:cubicBezTo>
                  <a:cubicBezTo>
                    <a:pt x="237" y="80"/>
                    <a:pt x="237" y="80"/>
                    <a:pt x="237" y="80"/>
                  </a:cubicBezTo>
                  <a:cubicBezTo>
                    <a:pt x="275" y="102"/>
                    <a:pt x="275" y="102"/>
                    <a:pt x="275" y="102"/>
                  </a:cubicBezTo>
                  <a:cubicBezTo>
                    <a:pt x="275" y="283"/>
                    <a:pt x="275" y="283"/>
                    <a:pt x="275" y="283"/>
                  </a:cubicBezTo>
                  <a:cubicBezTo>
                    <a:pt x="262" y="283"/>
                    <a:pt x="262" y="283"/>
                    <a:pt x="262" y="283"/>
                  </a:cubicBezTo>
                  <a:cubicBezTo>
                    <a:pt x="259" y="280"/>
                    <a:pt x="254" y="277"/>
                    <a:pt x="248" y="277"/>
                  </a:cubicBezTo>
                  <a:cubicBezTo>
                    <a:pt x="238" y="277"/>
                    <a:pt x="229" y="285"/>
                    <a:pt x="229" y="296"/>
                  </a:cubicBezTo>
                  <a:cubicBezTo>
                    <a:pt x="229" y="306"/>
                    <a:pt x="238" y="315"/>
                    <a:pt x="248" y="315"/>
                  </a:cubicBezTo>
                  <a:cubicBezTo>
                    <a:pt x="253" y="315"/>
                    <a:pt x="258" y="312"/>
                    <a:pt x="262" y="309"/>
                  </a:cubicBezTo>
                  <a:cubicBezTo>
                    <a:pt x="275" y="309"/>
                    <a:pt x="275" y="309"/>
                    <a:pt x="275" y="309"/>
                  </a:cubicBezTo>
                  <a:cubicBezTo>
                    <a:pt x="275" y="474"/>
                    <a:pt x="275" y="474"/>
                    <a:pt x="275" y="474"/>
                  </a:cubicBezTo>
                  <a:cubicBezTo>
                    <a:pt x="235" y="495"/>
                    <a:pt x="235" y="495"/>
                    <a:pt x="235" y="495"/>
                  </a:cubicBezTo>
                  <a:lnTo>
                    <a:pt x="140" y="440"/>
                  </a:lnTo>
                  <a:close/>
                  <a:moveTo>
                    <a:pt x="111" y="297"/>
                  </a:moveTo>
                  <a:cubicBezTo>
                    <a:pt x="111" y="290"/>
                    <a:pt x="116" y="285"/>
                    <a:pt x="122" y="285"/>
                  </a:cubicBezTo>
                  <a:cubicBezTo>
                    <a:pt x="129" y="285"/>
                    <a:pt x="134" y="290"/>
                    <a:pt x="134" y="297"/>
                  </a:cubicBezTo>
                  <a:cubicBezTo>
                    <a:pt x="134" y="303"/>
                    <a:pt x="129" y="308"/>
                    <a:pt x="122" y="308"/>
                  </a:cubicBezTo>
                  <a:cubicBezTo>
                    <a:pt x="116" y="308"/>
                    <a:pt x="111" y="303"/>
                    <a:pt x="111" y="297"/>
                  </a:cubicBezTo>
                  <a:close/>
                  <a:moveTo>
                    <a:pt x="451" y="377"/>
                  </a:moveTo>
                  <a:cubicBezTo>
                    <a:pt x="433" y="369"/>
                    <a:pt x="433" y="369"/>
                    <a:pt x="433" y="369"/>
                  </a:cubicBezTo>
                  <a:cubicBezTo>
                    <a:pt x="430" y="362"/>
                    <a:pt x="423" y="356"/>
                    <a:pt x="415" y="356"/>
                  </a:cubicBezTo>
                  <a:cubicBezTo>
                    <a:pt x="405" y="356"/>
                    <a:pt x="396" y="365"/>
                    <a:pt x="396" y="375"/>
                  </a:cubicBezTo>
                  <a:cubicBezTo>
                    <a:pt x="396" y="385"/>
                    <a:pt x="405" y="394"/>
                    <a:pt x="415" y="394"/>
                  </a:cubicBezTo>
                  <a:cubicBezTo>
                    <a:pt x="418" y="394"/>
                    <a:pt x="420" y="393"/>
                    <a:pt x="422" y="392"/>
                  </a:cubicBezTo>
                  <a:cubicBezTo>
                    <a:pt x="437" y="399"/>
                    <a:pt x="437" y="399"/>
                    <a:pt x="437" y="399"/>
                  </a:cubicBezTo>
                  <a:cubicBezTo>
                    <a:pt x="437" y="440"/>
                    <a:pt x="437" y="440"/>
                    <a:pt x="437" y="440"/>
                  </a:cubicBezTo>
                  <a:cubicBezTo>
                    <a:pt x="342" y="495"/>
                    <a:pt x="342" y="495"/>
                    <a:pt x="342" y="495"/>
                  </a:cubicBezTo>
                  <a:cubicBezTo>
                    <a:pt x="300" y="472"/>
                    <a:pt x="300" y="472"/>
                    <a:pt x="300" y="472"/>
                  </a:cubicBezTo>
                  <a:cubicBezTo>
                    <a:pt x="300" y="309"/>
                    <a:pt x="300" y="309"/>
                    <a:pt x="300" y="309"/>
                  </a:cubicBezTo>
                  <a:cubicBezTo>
                    <a:pt x="317" y="309"/>
                    <a:pt x="317" y="309"/>
                    <a:pt x="317" y="309"/>
                  </a:cubicBezTo>
                  <a:cubicBezTo>
                    <a:pt x="320" y="312"/>
                    <a:pt x="325" y="315"/>
                    <a:pt x="330" y="315"/>
                  </a:cubicBezTo>
                  <a:cubicBezTo>
                    <a:pt x="341" y="315"/>
                    <a:pt x="349" y="306"/>
                    <a:pt x="349" y="296"/>
                  </a:cubicBezTo>
                  <a:cubicBezTo>
                    <a:pt x="349" y="285"/>
                    <a:pt x="341" y="277"/>
                    <a:pt x="330" y="277"/>
                  </a:cubicBezTo>
                  <a:cubicBezTo>
                    <a:pt x="325" y="277"/>
                    <a:pt x="320" y="280"/>
                    <a:pt x="316" y="283"/>
                  </a:cubicBezTo>
                  <a:cubicBezTo>
                    <a:pt x="300" y="283"/>
                    <a:pt x="300" y="283"/>
                    <a:pt x="300" y="283"/>
                  </a:cubicBezTo>
                  <a:cubicBezTo>
                    <a:pt x="300" y="104"/>
                    <a:pt x="300" y="104"/>
                    <a:pt x="300" y="104"/>
                  </a:cubicBezTo>
                  <a:cubicBezTo>
                    <a:pt x="340" y="80"/>
                    <a:pt x="340" y="80"/>
                    <a:pt x="340" y="80"/>
                  </a:cubicBezTo>
                  <a:cubicBezTo>
                    <a:pt x="439" y="135"/>
                    <a:pt x="439" y="135"/>
                    <a:pt x="439" y="135"/>
                  </a:cubicBezTo>
                  <a:cubicBezTo>
                    <a:pt x="439" y="185"/>
                    <a:pt x="439" y="185"/>
                    <a:pt x="439" y="185"/>
                  </a:cubicBezTo>
                  <a:cubicBezTo>
                    <a:pt x="422" y="195"/>
                    <a:pt x="422" y="195"/>
                    <a:pt x="422" y="195"/>
                  </a:cubicBezTo>
                  <a:cubicBezTo>
                    <a:pt x="420" y="194"/>
                    <a:pt x="418" y="194"/>
                    <a:pt x="415" y="194"/>
                  </a:cubicBezTo>
                  <a:cubicBezTo>
                    <a:pt x="405" y="194"/>
                    <a:pt x="396" y="202"/>
                    <a:pt x="396" y="212"/>
                  </a:cubicBezTo>
                  <a:cubicBezTo>
                    <a:pt x="396" y="223"/>
                    <a:pt x="405" y="231"/>
                    <a:pt x="415" y="231"/>
                  </a:cubicBezTo>
                  <a:cubicBezTo>
                    <a:pt x="424" y="231"/>
                    <a:pt x="431" y="225"/>
                    <a:pt x="433" y="218"/>
                  </a:cubicBezTo>
                  <a:cubicBezTo>
                    <a:pt x="451" y="208"/>
                    <a:pt x="451" y="208"/>
                    <a:pt x="451" y="208"/>
                  </a:cubicBezTo>
                  <a:cubicBezTo>
                    <a:pt x="498" y="237"/>
                    <a:pt x="498" y="237"/>
                    <a:pt x="498" y="237"/>
                  </a:cubicBezTo>
                  <a:cubicBezTo>
                    <a:pt x="498" y="283"/>
                    <a:pt x="498" y="283"/>
                    <a:pt x="498" y="283"/>
                  </a:cubicBezTo>
                  <a:cubicBezTo>
                    <a:pt x="489" y="283"/>
                    <a:pt x="489" y="283"/>
                    <a:pt x="489" y="283"/>
                  </a:cubicBezTo>
                  <a:cubicBezTo>
                    <a:pt x="484" y="271"/>
                    <a:pt x="472" y="263"/>
                    <a:pt x="458" y="263"/>
                  </a:cubicBezTo>
                  <a:cubicBezTo>
                    <a:pt x="439" y="263"/>
                    <a:pt x="424" y="278"/>
                    <a:pt x="424" y="297"/>
                  </a:cubicBezTo>
                  <a:cubicBezTo>
                    <a:pt x="424" y="315"/>
                    <a:pt x="439" y="330"/>
                    <a:pt x="458" y="330"/>
                  </a:cubicBezTo>
                  <a:cubicBezTo>
                    <a:pt x="472" y="330"/>
                    <a:pt x="485" y="321"/>
                    <a:pt x="489" y="309"/>
                  </a:cubicBezTo>
                  <a:cubicBezTo>
                    <a:pt x="498" y="309"/>
                    <a:pt x="498" y="309"/>
                    <a:pt x="498" y="309"/>
                  </a:cubicBezTo>
                  <a:cubicBezTo>
                    <a:pt x="498" y="348"/>
                    <a:pt x="498" y="348"/>
                    <a:pt x="498" y="348"/>
                  </a:cubicBezTo>
                  <a:lnTo>
                    <a:pt x="451" y="377"/>
                  </a:lnTo>
                  <a:close/>
                  <a:moveTo>
                    <a:pt x="470" y="297"/>
                  </a:moveTo>
                  <a:cubicBezTo>
                    <a:pt x="470" y="303"/>
                    <a:pt x="464" y="308"/>
                    <a:pt x="458" y="308"/>
                  </a:cubicBezTo>
                  <a:cubicBezTo>
                    <a:pt x="452" y="308"/>
                    <a:pt x="446" y="303"/>
                    <a:pt x="446" y="297"/>
                  </a:cubicBezTo>
                  <a:cubicBezTo>
                    <a:pt x="446" y="290"/>
                    <a:pt x="452" y="285"/>
                    <a:pt x="458" y="285"/>
                  </a:cubicBezTo>
                  <a:cubicBezTo>
                    <a:pt x="464" y="285"/>
                    <a:pt x="470" y="290"/>
                    <a:pt x="470" y="297"/>
                  </a:cubicBezTo>
                  <a:close/>
                  <a:moveTo>
                    <a:pt x="237" y="398"/>
                  </a:moveTo>
                  <a:cubicBezTo>
                    <a:pt x="237" y="340"/>
                    <a:pt x="237" y="340"/>
                    <a:pt x="237" y="340"/>
                  </a:cubicBezTo>
                  <a:cubicBezTo>
                    <a:pt x="192" y="319"/>
                    <a:pt x="192" y="319"/>
                    <a:pt x="192" y="319"/>
                  </a:cubicBezTo>
                  <a:cubicBezTo>
                    <a:pt x="192" y="274"/>
                    <a:pt x="192" y="274"/>
                    <a:pt x="192" y="274"/>
                  </a:cubicBezTo>
                  <a:cubicBezTo>
                    <a:pt x="236" y="243"/>
                    <a:pt x="236" y="243"/>
                    <a:pt x="236" y="243"/>
                  </a:cubicBezTo>
                  <a:cubicBezTo>
                    <a:pt x="236" y="178"/>
                    <a:pt x="236" y="178"/>
                    <a:pt x="236" y="178"/>
                  </a:cubicBezTo>
                  <a:cubicBezTo>
                    <a:pt x="247" y="173"/>
                    <a:pt x="254" y="161"/>
                    <a:pt x="254" y="148"/>
                  </a:cubicBezTo>
                  <a:cubicBezTo>
                    <a:pt x="254" y="129"/>
                    <a:pt x="239" y="114"/>
                    <a:pt x="221" y="114"/>
                  </a:cubicBezTo>
                  <a:cubicBezTo>
                    <a:pt x="202" y="114"/>
                    <a:pt x="187" y="129"/>
                    <a:pt x="187" y="148"/>
                  </a:cubicBezTo>
                  <a:cubicBezTo>
                    <a:pt x="187" y="163"/>
                    <a:pt x="197" y="176"/>
                    <a:pt x="211" y="180"/>
                  </a:cubicBezTo>
                  <a:cubicBezTo>
                    <a:pt x="210" y="181"/>
                    <a:pt x="210" y="181"/>
                    <a:pt x="210" y="181"/>
                  </a:cubicBezTo>
                  <a:cubicBezTo>
                    <a:pt x="210" y="230"/>
                    <a:pt x="210" y="230"/>
                    <a:pt x="210" y="230"/>
                  </a:cubicBezTo>
                  <a:cubicBezTo>
                    <a:pt x="167" y="261"/>
                    <a:pt x="167" y="261"/>
                    <a:pt x="167" y="261"/>
                  </a:cubicBezTo>
                  <a:cubicBezTo>
                    <a:pt x="167" y="335"/>
                    <a:pt x="167" y="335"/>
                    <a:pt x="167" y="335"/>
                  </a:cubicBezTo>
                  <a:cubicBezTo>
                    <a:pt x="212" y="356"/>
                    <a:pt x="212" y="356"/>
                    <a:pt x="212" y="356"/>
                  </a:cubicBezTo>
                  <a:cubicBezTo>
                    <a:pt x="212" y="396"/>
                    <a:pt x="212" y="396"/>
                    <a:pt x="212" y="396"/>
                  </a:cubicBezTo>
                  <a:cubicBezTo>
                    <a:pt x="198" y="400"/>
                    <a:pt x="187" y="413"/>
                    <a:pt x="187" y="428"/>
                  </a:cubicBezTo>
                  <a:cubicBezTo>
                    <a:pt x="187" y="447"/>
                    <a:pt x="202" y="462"/>
                    <a:pt x="221" y="462"/>
                  </a:cubicBezTo>
                  <a:cubicBezTo>
                    <a:pt x="240" y="462"/>
                    <a:pt x="255" y="447"/>
                    <a:pt x="255" y="428"/>
                  </a:cubicBezTo>
                  <a:cubicBezTo>
                    <a:pt x="255" y="415"/>
                    <a:pt x="248" y="404"/>
                    <a:pt x="237" y="398"/>
                  </a:cubicBezTo>
                  <a:close/>
                  <a:moveTo>
                    <a:pt x="221" y="136"/>
                  </a:moveTo>
                  <a:cubicBezTo>
                    <a:pt x="227" y="136"/>
                    <a:pt x="232" y="142"/>
                    <a:pt x="232" y="148"/>
                  </a:cubicBezTo>
                  <a:cubicBezTo>
                    <a:pt x="232" y="154"/>
                    <a:pt x="227" y="160"/>
                    <a:pt x="221" y="160"/>
                  </a:cubicBezTo>
                  <a:cubicBezTo>
                    <a:pt x="214" y="160"/>
                    <a:pt x="209" y="154"/>
                    <a:pt x="209" y="148"/>
                  </a:cubicBezTo>
                  <a:cubicBezTo>
                    <a:pt x="209" y="142"/>
                    <a:pt x="214" y="136"/>
                    <a:pt x="221" y="136"/>
                  </a:cubicBezTo>
                  <a:close/>
                  <a:moveTo>
                    <a:pt x="221" y="440"/>
                  </a:moveTo>
                  <a:cubicBezTo>
                    <a:pt x="215" y="440"/>
                    <a:pt x="209" y="434"/>
                    <a:pt x="209" y="428"/>
                  </a:cubicBezTo>
                  <a:cubicBezTo>
                    <a:pt x="209" y="422"/>
                    <a:pt x="215" y="416"/>
                    <a:pt x="221" y="416"/>
                  </a:cubicBezTo>
                  <a:cubicBezTo>
                    <a:pt x="227" y="416"/>
                    <a:pt x="233" y="422"/>
                    <a:pt x="233" y="428"/>
                  </a:cubicBezTo>
                  <a:cubicBezTo>
                    <a:pt x="233" y="434"/>
                    <a:pt x="227" y="440"/>
                    <a:pt x="221" y="44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a:solidFill>
                  <a:schemeClr val="accent1"/>
                </a:solidFill>
                <a:latin typeface="Arial"/>
                <a:ea typeface="Arial"/>
                <a:cs typeface="Arial"/>
                <a:sym typeface="Arial"/>
              </a:endParaRPr>
            </a:p>
          </p:txBody>
        </p:sp>
        <p:sp>
          <p:nvSpPr>
            <p:cNvPr id="484" name="Google Shape;484;p69"/>
            <p:cNvSpPr/>
            <p:nvPr/>
          </p:nvSpPr>
          <p:spPr>
            <a:xfrm>
              <a:off x="3322716" y="1673431"/>
              <a:ext cx="251643" cy="252000"/>
            </a:xfrm>
            <a:custGeom>
              <a:avLst/>
              <a:gdLst/>
              <a:ahLst/>
              <a:cxnLst/>
              <a:rect l="l" t="t" r="r" b="b"/>
              <a:pathLst>
                <a:path w="704" h="705" extrusionOk="0">
                  <a:moveTo>
                    <a:pt x="281" y="276"/>
                  </a:moveTo>
                  <a:lnTo>
                    <a:pt x="590" y="276"/>
                  </a:lnTo>
                  <a:lnTo>
                    <a:pt x="590" y="302"/>
                  </a:lnTo>
                  <a:lnTo>
                    <a:pt x="281" y="302"/>
                  </a:lnTo>
                  <a:lnTo>
                    <a:pt x="281" y="276"/>
                  </a:lnTo>
                  <a:close/>
                  <a:moveTo>
                    <a:pt x="281" y="379"/>
                  </a:moveTo>
                  <a:lnTo>
                    <a:pt x="435" y="379"/>
                  </a:lnTo>
                  <a:lnTo>
                    <a:pt x="435" y="352"/>
                  </a:lnTo>
                  <a:lnTo>
                    <a:pt x="281" y="352"/>
                  </a:lnTo>
                  <a:lnTo>
                    <a:pt x="281" y="379"/>
                  </a:lnTo>
                  <a:close/>
                  <a:moveTo>
                    <a:pt x="704" y="145"/>
                  </a:moveTo>
                  <a:lnTo>
                    <a:pt x="704" y="705"/>
                  </a:lnTo>
                  <a:lnTo>
                    <a:pt x="167" y="705"/>
                  </a:lnTo>
                  <a:lnTo>
                    <a:pt x="0" y="548"/>
                  </a:lnTo>
                  <a:lnTo>
                    <a:pt x="0" y="0"/>
                  </a:lnTo>
                  <a:lnTo>
                    <a:pt x="546" y="0"/>
                  </a:lnTo>
                  <a:lnTo>
                    <a:pt x="546" y="29"/>
                  </a:lnTo>
                  <a:lnTo>
                    <a:pt x="51" y="29"/>
                  </a:lnTo>
                  <a:lnTo>
                    <a:pt x="76" y="49"/>
                  </a:lnTo>
                  <a:lnTo>
                    <a:pt x="601" y="49"/>
                  </a:lnTo>
                  <a:lnTo>
                    <a:pt x="601" y="78"/>
                  </a:lnTo>
                  <a:lnTo>
                    <a:pt x="109" y="78"/>
                  </a:lnTo>
                  <a:lnTo>
                    <a:pt x="131" y="96"/>
                  </a:lnTo>
                  <a:lnTo>
                    <a:pt x="650" y="96"/>
                  </a:lnTo>
                  <a:lnTo>
                    <a:pt x="650" y="126"/>
                  </a:lnTo>
                  <a:lnTo>
                    <a:pt x="165" y="126"/>
                  </a:lnTo>
                  <a:lnTo>
                    <a:pt x="187" y="145"/>
                  </a:lnTo>
                  <a:lnTo>
                    <a:pt x="704" y="145"/>
                  </a:lnTo>
                  <a:close/>
                  <a:moveTo>
                    <a:pt x="675" y="675"/>
                  </a:moveTo>
                  <a:lnTo>
                    <a:pt x="675" y="175"/>
                  </a:lnTo>
                  <a:lnTo>
                    <a:pt x="195" y="175"/>
                  </a:lnTo>
                  <a:lnTo>
                    <a:pt x="195" y="675"/>
                  </a:lnTo>
                  <a:lnTo>
                    <a:pt x="675" y="675"/>
                  </a:lnTo>
                  <a:close/>
                  <a:moveTo>
                    <a:pt x="29" y="45"/>
                  </a:moveTo>
                  <a:lnTo>
                    <a:pt x="29" y="536"/>
                  </a:lnTo>
                  <a:lnTo>
                    <a:pt x="166" y="663"/>
                  </a:lnTo>
                  <a:lnTo>
                    <a:pt x="166" y="167"/>
                  </a:lnTo>
                  <a:lnTo>
                    <a:pt x="29" y="4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a:solidFill>
                  <a:schemeClr val="accent1"/>
                </a:solidFill>
                <a:latin typeface="Arial"/>
                <a:ea typeface="Arial"/>
                <a:cs typeface="Arial"/>
                <a:sym typeface="Arial"/>
              </a:endParaRPr>
            </a:p>
          </p:txBody>
        </p:sp>
        <p:grpSp>
          <p:nvGrpSpPr>
            <p:cNvPr id="485" name="Google Shape;485;p69"/>
            <p:cNvGrpSpPr/>
            <p:nvPr/>
          </p:nvGrpSpPr>
          <p:grpSpPr>
            <a:xfrm>
              <a:off x="6242894" y="1673378"/>
              <a:ext cx="251987" cy="251992"/>
              <a:chOff x="5098067" y="3017389"/>
              <a:chExt cx="456085" cy="455929"/>
            </a:xfrm>
          </p:grpSpPr>
          <p:sp>
            <p:nvSpPr>
              <p:cNvPr id="486" name="Google Shape;486;p69"/>
              <p:cNvSpPr/>
              <p:nvPr/>
            </p:nvSpPr>
            <p:spPr>
              <a:xfrm>
                <a:off x="5228178" y="3337933"/>
                <a:ext cx="203148" cy="18997"/>
              </a:xfrm>
              <a:custGeom>
                <a:avLst/>
                <a:gdLst/>
                <a:ahLst/>
                <a:cxnLst/>
                <a:rect l="l" t="t" r="r" b="b"/>
                <a:pathLst>
                  <a:path w="203148" h="18997" extrusionOk="0">
                    <a:moveTo>
                      <a:pt x="0" y="0"/>
                    </a:moveTo>
                    <a:lnTo>
                      <a:pt x="203148" y="0"/>
                    </a:lnTo>
                    <a:lnTo>
                      <a:pt x="203148" y="18997"/>
                    </a:lnTo>
                    <a:lnTo>
                      <a:pt x="0" y="1899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7" name="Google Shape;487;p69"/>
              <p:cNvSpPr/>
              <p:nvPr/>
            </p:nvSpPr>
            <p:spPr>
              <a:xfrm>
                <a:off x="5228178" y="3141345"/>
                <a:ext cx="117948" cy="18997"/>
              </a:xfrm>
              <a:custGeom>
                <a:avLst/>
                <a:gdLst/>
                <a:ahLst/>
                <a:cxnLst/>
                <a:rect l="l" t="t" r="r" b="b"/>
                <a:pathLst>
                  <a:path w="117948" h="18997" extrusionOk="0">
                    <a:moveTo>
                      <a:pt x="0" y="0"/>
                    </a:moveTo>
                    <a:lnTo>
                      <a:pt x="117949" y="0"/>
                    </a:lnTo>
                    <a:lnTo>
                      <a:pt x="117949" y="18997"/>
                    </a:lnTo>
                    <a:lnTo>
                      <a:pt x="0" y="1899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8" name="Google Shape;488;p69"/>
              <p:cNvSpPr/>
              <p:nvPr/>
            </p:nvSpPr>
            <p:spPr>
              <a:xfrm>
                <a:off x="5289686" y="3272393"/>
                <a:ext cx="138821" cy="18997"/>
              </a:xfrm>
              <a:custGeom>
                <a:avLst/>
                <a:gdLst/>
                <a:ahLst/>
                <a:cxnLst/>
                <a:rect l="l" t="t" r="r" b="b"/>
                <a:pathLst>
                  <a:path w="138821" h="18997" extrusionOk="0">
                    <a:moveTo>
                      <a:pt x="0" y="0"/>
                    </a:moveTo>
                    <a:lnTo>
                      <a:pt x="138821" y="0"/>
                    </a:lnTo>
                    <a:lnTo>
                      <a:pt x="138821" y="18997"/>
                    </a:lnTo>
                    <a:lnTo>
                      <a:pt x="0" y="1899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9" name="Google Shape;489;p69"/>
              <p:cNvSpPr/>
              <p:nvPr/>
            </p:nvSpPr>
            <p:spPr>
              <a:xfrm>
                <a:off x="5289686" y="3206885"/>
                <a:ext cx="138821" cy="18997"/>
              </a:xfrm>
              <a:custGeom>
                <a:avLst/>
                <a:gdLst/>
                <a:ahLst/>
                <a:cxnLst/>
                <a:rect l="l" t="t" r="r" b="b"/>
                <a:pathLst>
                  <a:path w="138821" h="18997" extrusionOk="0">
                    <a:moveTo>
                      <a:pt x="0" y="0"/>
                    </a:moveTo>
                    <a:lnTo>
                      <a:pt x="138821" y="0"/>
                    </a:lnTo>
                    <a:lnTo>
                      <a:pt x="138821" y="18997"/>
                    </a:lnTo>
                    <a:lnTo>
                      <a:pt x="0" y="1899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0" name="Google Shape;490;p69"/>
              <p:cNvSpPr/>
              <p:nvPr/>
            </p:nvSpPr>
            <p:spPr>
              <a:xfrm>
                <a:off x="5098067" y="3017389"/>
                <a:ext cx="456085" cy="455929"/>
              </a:xfrm>
              <a:custGeom>
                <a:avLst/>
                <a:gdLst/>
                <a:ahLst/>
                <a:cxnLst/>
                <a:rect l="l" t="t" r="r" b="b"/>
                <a:pathLst>
                  <a:path w="456085" h="455929" extrusionOk="0">
                    <a:moveTo>
                      <a:pt x="0" y="0"/>
                    </a:moveTo>
                    <a:lnTo>
                      <a:pt x="0" y="455930"/>
                    </a:lnTo>
                    <a:lnTo>
                      <a:pt x="456086" y="455930"/>
                    </a:lnTo>
                    <a:lnTo>
                      <a:pt x="456086" y="0"/>
                    </a:lnTo>
                    <a:close/>
                    <a:moveTo>
                      <a:pt x="436670" y="436458"/>
                    </a:moveTo>
                    <a:lnTo>
                      <a:pt x="19669" y="436458"/>
                    </a:lnTo>
                    <a:lnTo>
                      <a:pt x="19669" y="244239"/>
                    </a:lnTo>
                    <a:lnTo>
                      <a:pt x="82349" y="244239"/>
                    </a:lnTo>
                    <a:lnTo>
                      <a:pt x="82349" y="397799"/>
                    </a:lnTo>
                    <a:lnTo>
                      <a:pt x="380071" y="397799"/>
                    </a:lnTo>
                    <a:lnTo>
                      <a:pt x="380071" y="130732"/>
                    </a:lnTo>
                    <a:lnTo>
                      <a:pt x="305388" y="52685"/>
                    </a:lnTo>
                    <a:lnTo>
                      <a:pt x="82444" y="52685"/>
                    </a:lnTo>
                    <a:lnTo>
                      <a:pt x="82444" y="219448"/>
                    </a:lnTo>
                    <a:lnTo>
                      <a:pt x="19574" y="219448"/>
                    </a:lnTo>
                    <a:lnTo>
                      <a:pt x="19574" y="19440"/>
                    </a:lnTo>
                    <a:lnTo>
                      <a:pt x="436766" y="19440"/>
                    </a:lnTo>
                    <a:close/>
                    <a:moveTo>
                      <a:pt x="112976" y="283816"/>
                    </a:moveTo>
                    <a:cubicBezTo>
                      <a:pt x="117379" y="288977"/>
                      <a:pt x="125139" y="289591"/>
                      <a:pt x="130301" y="285187"/>
                    </a:cubicBezTo>
                    <a:cubicBezTo>
                      <a:pt x="130555" y="284972"/>
                      <a:pt x="130808" y="284747"/>
                      <a:pt x="131030" y="284513"/>
                    </a:cubicBezTo>
                    <a:lnTo>
                      <a:pt x="174801" y="240756"/>
                    </a:lnTo>
                    <a:cubicBezTo>
                      <a:pt x="179616" y="235937"/>
                      <a:pt x="179616" y="228130"/>
                      <a:pt x="174801" y="223311"/>
                    </a:cubicBezTo>
                    <a:lnTo>
                      <a:pt x="154246" y="202762"/>
                    </a:lnTo>
                    <a:lnTo>
                      <a:pt x="130967" y="177813"/>
                    </a:lnTo>
                    <a:cubicBezTo>
                      <a:pt x="126374" y="172820"/>
                      <a:pt x="118583" y="172497"/>
                      <a:pt x="113610" y="177091"/>
                    </a:cubicBezTo>
                    <a:cubicBezTo>
                      <a:pt x="113356" y="177322"/>
                      <a:pt x="113103" y="177562"/>
                      <a:pt x="112881" y="177813"/>
                    </a:cubicBezTo>
                    <a:cubicBezTo>
                      <a:pt x="109081" y="182201"/>
                      <a:pt x="108764" y="188606"/>
                      <a:pt x="112089" y="193359"/>
                    </a:cubicBezTo>
                    <a:cubicBezTo>
                      <a:pt x="112533" y="194198"/>
                      <a:pt x="113008" y="195002"/>
                      <a:pt x="113578" y="195765"/>
                    </a:cubicBezTo>
                    <a:lnTo>
                      <a:pt x="136319" y="219638"/>
                    </a:lnTo>
                    <a:lnTo>
                      <a:pt x="101828" y="219638"/>
                    </a:lnTo>
                    <a:lnTo>
                      <a:pt x="101828" y="72284"/>
                    </a:lnTo>
                    <a:lnTo>
                      <a:pt x="291515" y="72284"/>
                    </a:lnTo>
                    <a:lnTo>
                      <a:pt x="291515" y="147671"/>
                    </a:lnTo>
                    <a:lnTo>
                      <a:pt x="360593" y="147671"/>
                    </a:lnTo>
                    <a:lnTo>
                      <a:pt x="360593" y="378358"/>
                    </a:lnTo>
                    <a:lnTo>
                      <a:pt x="101828" y="378358"/>
                    </a:lnTo>
                    <a:lnTo>
                      <a:pt x="101828" y="244239"/>
                    </a:lnTo>
                    <a:lnTo>
                      <a:pt x="136319" y="244239"/>
                    </a:lnTo>
                    <a:lnTo>
                      <a:pt x="114148" y="266402"/>
                    </a:lnTo>
                    <a:cubicBezTo>
                      <a:pt x="109176" y="270968"/>
                      <a:pt x="108669" y="278627"/>
                      <a:pt x="112976" y="283816"/>
                    </a:cubicBezTo>
                    <a:close/>
                    <a:moveTo>
                      <a:pt x="310994" y="128420"/>
                    </a:moveTo>
                    <a:lnTo>
                      <a:pt x="310994" y="86025"/>
                    </a:lnTo>
                    <a:lnTo>
                      <a:pt x="350109" y="128294"/>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sp>
        <p:nvSpPr>
          <p:cNvPr id="491" name="Google Shape;491;p69"/>
          <p:cNvSpPr/>
          <p:nvPr/>
        </p:nvSpPr>
        <p:spPr>
          <a:xfrm>
            <a:off x="331788" y="1828801"/>
            <a:ext cx="2648100" cy="2800500"/>
          </a:xfrm>
          <a:prstGeom prst="rect">
            <a:avLst/>
          </a:prstGeom>
          <a:noFill/>
          <a:ln>
            <a:noFill/>
          </a:ln>
        </p:spPr>
        <p:txBody>
          <a:bodyPr spcFirstLastPara="1" wrap="square" lIns="0" tIns="72000" rIns="72000" bIns="72000" anchor="t" anchorCtr="0">
            <a:noAutofit/>
          </a:bodyPr>
          <a:lstStyle/>
          <a:p>
            <a:pPr marL="171450" marR="0" lvl="0" indent="-171450" algn="l" rtl="0">
              <a:lnSpc>
                <a:spcPct val="100000"/>
              </a:lnSpc>
              <a:spcBef>
                <a:spcPts val="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People Directory (experts, networks, support staff)</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PwC Documents Q&amp;A</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Chat with uploaded documents</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Research/translation/public data/new content creation etc</a:t>
            </a:r>
            <a:endParaRPr/>
          </a:p>
        </p:txBody>
      </p:sp>
      <p:sp>
        <p:nvSpPr>
          <p:cNvPr id="492" name="Google Shape;492;p69"/>
          <p:cNvSpPr/>
          <p:nvPr/>
        </p:nvSpPr>
        <p:spPr>
          <a:xfrm>
            <a:off x="3248025" y="1828801"/>
            <a:ext cx="2648100" cy="2800500"/>
          </a:xfrm>
          <a:prstGeom prst="rect">
            <a:avLst/>
          </a:prstGeom>
          <a:noFill/>
          <a:ln>
            <a:noFill/>
          </a:ln>
        </p:spPr>
        <p:txBody>
          <a:bodyPr spcFirstLastPara="1" wrap="square" lIns="0" tIns="72000" rIns="72000" bIns="72000" anchor="t" anchorCtr="0">
            <a:noAutofit/>
          </a:bodyPr>
          <a:lstStyle/>
          <a:p>
            <a:pPr marL="171450" marR="0" lvl="0" indent="-171450" algn="l" rtl="0">
              <a:lnSpc>
                <a:spcPct val="100000"/>
              </a:lnSpc>
              <a:spcBef>
                <a:spcPts val="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PwC policies, guidance, procedures, trainings and knowledge sources, etc</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Efficient and flexible search engine</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Easy upload and advance permission access rights</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Separate spaces for CEE, Networks and Territories</a:t>
            </a:r>
            <a:endParaRPr/>
          </a:p>
        </p:txBody>
      </p:sp>
      <p:sp>
        <p:nvSpPr>
          <p:cNvPr id="493" name="Google Shape;493;p69"/>
          <p:cNvSpPr/>
          <p:nvPr/>
        </p:nvSpPr>
        <p:spPr>
          <a:xfrm>
            <a:off x="6164263" y="1828801"/>
            <a:ext cx="2648100" cy="2800500"/>
          </a:xfrm>
          <a:prstGeom prst="rect">
            <a:avLst/>
          </a:prstGeom>
          <a:noFill/>
          <a:ln>
            <a:noFill/>
          </a:ln>
        </p:spPr>
        <p:txBody>
          <a:bodyPr spcFirstLastPara="1" wrap="square" lIns="0" tIns="72000" rIns="0" bIns="72000" anchor="t" anchorCtr="0">
            <a:noAutofit/>
          </a:bodyPr>
          <a:lstStyle/>
          <a:p>
            <a:pPr marL="171450" marR="0" lvl="0" indent="-171450" algn="l" rtl="0">
              <a:lnSpc>
                <a:spcPct val="100000"/>
              </a:lnSpc>
              <a:spcBef>
                <a:spcPts val="0"/>
              </a:spcBef>
              <a:spcAft>
                <a:spcPts val="0"/>
              </a:spcAft>
              <a:buClr>
                <a:schemeClr val="lt1"/>
              </a:buClr>
              <a:buSzPts val="1200"/>
              <a:buFont typeface="Arial"/>
              <a:buChar char="•"/>
            </a:pPr>
            <a:r>
              <a:rPr lang="en" sz="1200"/>
              <a:t>Template creation</a:t>
            </a:r>
            <a:r>
              <a:rPr lang="en" sz="1200" b="0" i="0" u="none" strike="noStrike" cap="none">
                <a:solidFill>
                  <a:srgbClr val="000000"/>
                </a:solidFill>
                <a:latin typeface="Arial"/>
                <a:ea typeface="Arial"/>
                <a:cs typeface="Arial"/>
                <a:sym typeface="Arial"/>
              </a:rPr>
              <a:t> from existing Word or PDF file (eg.contract, memo, other document)</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Standardized CEE wise templates</a:t>
            </a:r>
            <a:br>
              <a:rPr lang="en" sz="1200" b="0" i="0" u="none" strike="noStrike" cap="none">
                <a:solidFill>
                  <a:srgbClr val="000000"/>
                </a:solidFill>
                <a:latin typeface="Arial"/>
                <a:ea typeface="Arial"/>
                <a:cs typeface="Arial"/>
                <a:sym typeface="Arial"/>
              </a:rPr>
            </a:br>
            <a:r>
              <a:rPr lang="en" sz="1200" b="0" i="0" u="none" strike="noStrike" cap="none">
                <a:solidFill>
                  <a:srgbClr val="000000"/>
                </a:solidFill>
                <a:latin typeface="Arial"/>
                <a:ea typeface="Arial"/>
                <a:cs typeface="Arial"/>
                <a:sym typeface="Arial"/>
              </a:rPr>
              <a:t>(incl ToB)</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Templates repository </a:t>
            </a:r>
            <a:br>
              <a:rPr lang="en" sz="1200" b="0" i="0" u="none" strike="noStrike" cap="none">
                <a:solidFill>
                  <a:srgbClr val="000000"/>
                </a:solidFill>
                <a:latin typeface="Arial"/>
                <a:ea typeface="Arial"/>
                <a:cs typeface="Arial"/>
                <a:sym typeface="Arial"/>
              </a:rPr>
            </a:br>
            <a:r>
              <a:rPr lang="en" sz="1200" b="0" i="0" u="none" strike="noStrike" cap="none">
                <a:solidFill>
                  <a:srgbClr val="000000"/>
                </a:solidFill>
                <a:latin typeface="Arial"/>
                <a:ea typeface="Arial"/>
                <a:cs typeface="Arial"/>
                <a:sym typeface="Arial"/>
              </a:rPr>
              <a:t>(CEE and local)</a:t>
            </a:r>
            <a:endParaRPr/>
          </a:p>
          <a:p>
            <a:pPr marL="171450" marR="0" lvl="0" indent="-171450" algn="l" rtl="0">
              <a:lnSpc>
                <a:spcPct val="100000"/>
              </a:lnSpc>
              <a:spcBef>
                <a:spcPts val="600"/>
              </a:spcBef>
              <a:spcAft>
                <a:spcPts val="0"/>
              </a:spcAft>
              <a:buClr>
                <a:schemeClr val="lt1"/>
              </a:buClr>
              <a:buSzPts val="1200"/>
              <a:buFont typeface="Arial"/>
              <a:buChar char="•"/>
            </a:pPr>
            <a:r>
              <a:rPr lang="en" sz="1200" b="0" i="0" u="none" strike="noStrike" cap="none">
                <a:solidFill>
                  <a:srgbClr val="000000"/>
                </a:solidFill>
                <a:latin typeface="Arial"/>
                <a:ea typeface="Arial"/>
                <a:cs typeface="Arial"/>
                <a:sym typeface="Arial"/>
              </a:rPr>
              <a:t>AI auto filling functionality</a:t>
            </a:r>
            <a:r>
              <a:rPr lang="en" sz="1200"/>
              <a:t> </a:t>
            </a:r>
            <a:r>
              <a:rPr lang="en" sz="1200" b="0" i="0" u="none" strike="noStrike" cap="none">
                <a:solidFill>
                  <a:srgbClr val="000000"/>
                </a:solidFill>
                <a:latin typeface="Arial"/>
                <a:ea typeface="Arial"/>
                <a:cs typeface="Arial"/>
                <a:sym typeface="Arial"/>
              </a:rPr>
              <a:t> </a:t>
            </a:r>
            <a:endParaRPr/>
          </a:p>
        </p:txBody>
      </p:sp>
      <p:grpSp>
        <p:nvGrpSpPr>
          <p:cNvPr id="494" name="Google Shape;494;p69"/>
          <p:cNvGrpSpPr/>
          <p:nvPr/>
        </p:nvGrpSpPr>
        <p:grpSpPr>
          <a:xfrm>
            <a:off x="334055" y="1953171"/>
            <a:ext cx="98252" cy="87151"/>
            <a:chOff x="35287" y="2125193"/>
            <a:chExt cx="132809" cy="117803"/>
          </a:xfrm>
        </p:grpSpPr>
        <p:sp>
          <p:nvSpPr>
            <p:cNvPr id="495" name="Google Shape;495;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496" name="Google Shape;496;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497" name="Google Shape;497;p69"/>
          <p:cNvGrpSpPr/>
          <p:nvPr/>
        </p:nvGrpSpPr>
        <p:grpSpPr>
          <a:xfrm>
            <a:off x="334055" y="2401992"/>
            <a:ext cx="98252" cy="87151"/>
            <a:chOff x="35287" y="2125193"/>
            <a:chExt cx="132809" cy="117803"/>
          </a:xfrm>
        </p:grpSpPr>
        <p:sp>
          <p:nvSpPr>
            <p:cNvPr id="498" name="Google Shape;498;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499" name="Google Shape;499;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00" name="Google Shape;500;p69"/>
          <p:cNvGrpSpPr/>
          <p:nvPr/>
        </p:nvGrpSpPr>
        <p:grpSpPr>
          <a:xfrm>
            <a:off x="334055" y="2664543"/>
            <a:ext cx="98252" cy="87151"/>
            <a:chOff x="35287" y="2125193"/>
            <a:chExt cx="132809" cy="117803"/>
          </a:xfrm>
        </p:grpSpPr>
        <p:sp>
          <p:nvSpPr>
            <p:cNvPr id="501" name="Google Shape;501;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02" name="Google Shape;502;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03" name="Google Shape;503;p69"/>
          <p:cNvGrpSpPr/>
          <p:nvPr/>
        </p:nvGrpSpPr>
        <p:grpSpPr>
          <a:xfrm>
            <a:off x="334055" y="2915776"/>
            <a:ext cx="98252" cy="87151"/>
            <a:chOff x="35287" y="2125193"/>
            <a:chExt cx="132809" cy="117803"/>
          </a:xfrm>
        </p:grpSpPr>
        <p:sp>
          <p:nvSpPr>
            <p:cNvPr id="504" name="Google Shape;504;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05" name="Google Shape;505;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06" name="Google Shape;506;p69"/>
          <p:cNvGrpSpPr/>
          <p:nvPr/>
        </p:nvGrpSpPr>
        <p:grpSpPr>
          <a:xfrm>
            <a:off x="3246438" y="1944118"/>
            <a:ext cx="98252" cy="87151"/>
            <a:chOff x="35287" y="2125193"/>
            <a:chExt cx="132809" cy="117803"/>
          </a:xfrm>
        </p:grpSpPr>
        <p:sp>
          <p:nvSpPr>
            <p:cNvPr id="507" name="Google Shape;507;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08" name="Google Shape;508;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09" name="Google Shape;509;p69"/>
          <p:cNvGrpSpPr/>
          <p:nvPr/>
        </p:nvGrpSpPr>
        <p:grpSpPr>
          <a:xfrm>
            <a:off x="3246438" y="2589178"/>
            <a:ext cx="98252" cy="87151"/>
            <a:chOff x="35287" y="2125193"/>
            <a:chExt cx="132809" cy="117803"/>
          </a:xfrm>
        </p:grpSpPr>
        <p:sp>
          <p:nvSpPr>
            <p:cNvPr id="510" name="Google Shape;510;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11" name="Google Shape;511;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12" name="Google Shape;512;p69"/>
          <p:cNvGrpSpPr/>
          <p:nvPr/>
        </p:nvGrpSpPr>
        <p:grpSpPr>
          <a:xfrm>
            <a:off x="3246438" y="2844938"/>
            <a:ext cx="98252" cy="87151"/>
            <a:chOff x="35287" y="2125193"/>
            <a:chExt cx="132809" cy="117803"/>
          </a:xfrm>
        </p:grpSpPr>
        <p:sp>
          <p:nvSpPr>
            <p:cNvPr id="513" name="Google Shape;513;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14" name="Google Shape;514;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15" name="Google Shape;515;p69"/>
          <p:cNvGrpSpPr/>
          <p:nvPr/>
        </p:nvGrpSpPr>
        <p:grpSpPr>
          <a:xfrm>
            <a:off x="3246438" y="3293084"/>
            <a:ext cx="98252" cy="87151"/>
            <a:chOff x="35287" y="2125193"/>
            <a:chExt cx="132809" cy="117803"/>
          </a:xfrm>
        </p:grpSpPr>
        <p:sp>
          <p:nvSpPr>
            <p:cNvPr id="516" name="Google Shape;516;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17" name="Google Shape;517;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18" name="Google Shape;518;p69"/>
          <p:cNvGrpSpPr/>
          <p:nvPr/>
        </p:nvGrpSpPr>
        <p:grpSpPr>
          <a:xfrm>
            <a:off x="6164263" y="1948645"/>
            <a:ext cx="98252" cy="87151"/>
            <a:chOff x="35287" y="2125193"/>
            <a:chExt cx="132809" cy="117803"/>
          </a:xfrm>
        </p:grpSpPr>
        <p:sp>
          <p:nvSpPr>
            <p:cNvPr id="519" name="Google Shape;519;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20" name="Google Shape;520;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21" name="Google Shape;521;p69"/>
          <p:cNvGrpSpPr/>
          <p:nvPr/>
        </p:nvGrpSpPr>
        <p:grpSpPr>
          <a:xfrm>
            <a:off x="6164263" y="2571744"/>
            <a:ext cx="98252" cy="87151"/>
            <a:chOff x="35287" y="2125193"/>
            <a:chExt cx="132809" cy="117803"/>
          </a:xfrm>
        </p:grpSpPr>
        <p:sp>
          <p:nvSpPr>
            <p:cNvPr id="522" name="Google Shape;522;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23" name="Google Shape;523;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24" name="Google Shape;524;p69"/>
          <p:cNvGrpSpPr/>
          <p:nvPr/>
        </p:nvGrpSpPr>
        <p:grpSpPr>
          <a:xfrm>
            <a:off x="6164263" y="3030533"/>
            <a:ext cx="98252" cy="87151"/>
            <a:chOff x="35287" y="2125193"/>
            <a:chExt cx="132809" cy="117803"/>
          </a:xfrm>
        </p:grpSpPr>
        <p:sp>
          <p:nvSpPr>
            <p:cNvPr id="525" name="Google Shape;525;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26" name="Google Shape;526;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grpSp>
        <p:nvGrpSpPr>
          <p:cNvPr id="527" name="Google Shape;527;p69"/>
          <p:cNvGrpSpPr/>
          <p:nvPr/>
        </p:nvGrpSpPr>
        <p:grpSpPr>
          <a:xfrm>
            <a:off x="6164263" y="3467364"/>
            <a:ext cx="98252" cy="87151"/>
            <a:chOff x="35287" y="2125193"/>
            <a:chExt cx="132809" cy="117803"/>
          </a:xfrm>
        </p:grpSpPr>
        <p:sp>
          <p:nvSpPr>
            <p:cNvPr id="528" name="Google Shape;528;p69"/>
            <p:cNvSpPr/>
            <p:nvPr/>
          </p:nvSpPr>
          <p:spPr>
            <a:xfrm flipH="1">
              <a:off x="35287"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sp>
          <p:nvSpPr>
            <p:cNvPr id="529" name="Google Shape;529;p69"/>
            <p:cNvSpPr/>
            <p:nvPr/>
          </p:nvSpPr>
          <p:spPr>
            <a:xfrm flipH="1">
              <a:off x="94135" y="2125193"/>
              <a:ext cx="73961" cy="117803"/>
            </a:xfrm>
            <a:custGeom>
              <a:avLst/>
              <a:gdLst/>
              <a:ahLst/>
              <a:cxnLst/>
              <a:rect l="l" t="t" r="r" b="b"/>
              <a:pathLst>
                <a:path w="128" h="204" extrusionOk="0">
                  <a:moveTo>
                    <a:pt x="95" y="7"/>
                  </a:moveTo>
                  <a:cubicBezTo>
                    <a:pt x="0" y="102"/>
                    <a:pt x="0" y="102"/>
                    <a:pt x="0" y="102"/>
                  </a:cubicBezTo>
                  <a:cubicBezTo>
                    <a:pt x="95" y="197"/>
                    <a:pt x="95" y="197"/>
                    <a:pt x="95" y="197"/>
                  </a:cubicBezTo>
                  <a:cubicBezTo>
                    <a:pt x="102" y="204"/>
                    <a:pt x="114" y="204"/>
                    <a:pt x="121" y="197"/>
                  </a:cubicBezTo>
                  <a:cubicBezTo>
                    <a:pt x="128" y="189"/>
                    <a:pt x="128" y="177"/>
                    <a:pt x="121" y="170"/>
                  </a:cubicBezTo>
                  <a:cubicBezTo>
                    <a:pt x="53" y="102"/>
                    <a:pt x="53" y="102"/>
                    <a:pt x="53" y="102"/>
                  </a:cubicBezTo>
                  <a:cubicBezTo>
                    <a:pt x="121" y="34"/>
                    <a:pt x="121" y="34"/>
                    <a:pt x="121" y="34"/>
                  </a:cubicBezTo>
                  <a:cubicBezTo>
                    <a:pt x="125" y="30"/>
                    <a:pt x="127" y="26"/>
                    <a:pt x="127" y="21"/>
                  </a:cubicBezTo>
                  <a:cubicBezTo>
                    <a:pt x="127" y="16"/>
                    <a:pt x="125" y="11"/>
                    <a:pt x="121" y="7"/>
                  </a:cubicBezTo>
                  <a:cubicBezTo>
                    <a:pt x="114" y="0"/>
                    <a:pt x="102" y="0"/>
                    <a:pt x="95" y="7"/>
                  </a:cubicBezTo>
                </a:path>
              </a:pathLst>
            </a:custGeom>
            <a:solidFill>
              <a:schemeClr val="accent6"/>
            </a:solidFill>
            <a:ln>
              <a:noFill/>
            </a:ln>
          </p:spPr>
          <p:txBody>
            <a:bodyPr spcFirstLastPara="1" wrap="square" lIns="58625" tIns="29300" rIns="58625" bIns="29300" anchor="t" anchorCtr="0">
              <a:noAutofit/>
            </a:bodyPr>
            <a:lstStyle/>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sp>
        <p:nvSpPr>
          <p:cNvPr id="530" name="Google Shape;530;p69"/>
          <p:cNvSpPr txBox="1">
            <a:spLocks noGrp="1"/>
          </p:cNvSpPr>
          <p:nvPr>
            <p:ph type="ftr" idx="11"/>
          </p:nvPr>
        </p:nvSpPr>
        <p:spPr>
          <a:xfrm>
            <a:off x="332184" y="4766310"/>
            <a:ext cx="4105200" cy="1029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100"/>
              <a:buNone/>
            </a:pPr>
            <a:r>
              <a:rPr lang="en"/>
              <a:t> </a:t>
            </a:r>
            <a:r>
              <a:rPr lang="en" sz="600" b="0" i="0" u="none" strike="noStrike" cap="none">
                <a:solidFill>
                  <a:schemeClr val="dk1"/>
                </a:solidFill>
                <a:latin typeface="Arial"/>
                <a:ea typeface="Arial"/>
                <a:cs typeface="Arial"/>
                <a:sym typeface="Arial"/>
              </a:rPr>
              <a:t>Will be available </a:t>
            </a:r>
            <a:r>
              <a:rPr lang="en"/>
              <a:t>post </a:t>
            </a:r>
            <a:r>
              <a:rPr lang="en" sz="600" b="0" i="0" u="none" strike="noStrike" cap="none">
                <a:solidFill>
                  <a:schemeClr val="dk1"/>
                </a:solidFill>
                <a:latin typeface="Arial"/>
                <a:ea typeface="Arial"/>
                <a:cs typeface="Arial"/>
                <a:sym typeface="Arial"/>
              </a:rPr>
              <a:t>Go_live -under development</a:t>
            </a:r>
            <a:endParaRPr sz="6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0"/>
          <p:cNvSpPr txBox="1"/>
          <p:nvPr/>
        </p:nvSpPr>
        <p:spPr>
          <a:xfrm>
            <a:off x="0" y="874800"/>
            <a:ext cx="6509100" cy="32676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a:solidFill>
                <a:schemeClr val="dk1"/>
              </a:solidFill>
            </a:endParaRPr>
          </a:p>
          <a:p>
            <a:pPr marL="0" lvl="0" indent="0" algn="l" rtl="0">
              <a:lnSpc>
                <a:spcPct val="138000"/>
              </a:lnSpc>
              <a:spcBef>
                <a:spcPts val="0"/>
              </a:spcBef>
              <a:spcAft>
                <a:spcPts val="0"/>
              </a:spcAft>
              <a:buClr>
                <a:schemeClr val="dk1"/>
              </a:buClr>
              <a:buSzPts val="1100"/>
              <a:buFont typeface="Arial"/>
              <a:buNone/>
            </a:pPr>
            <a:r>
              <a:rPr lang="en" sz="1700">
                <a:solidFill>
                  <a:srgbClr val="434343"/>
                </a:solidFill>
              </a:rPr>
              <a:t>To ensure you are fully informed on how to use OWL responsibly, please </a:t>
            </a:r>
            <a:r>
              <a:rPr lang="en" sz="1700" b="1">
                <a:solidFill>
                  <a:srgbClr val="434343"/>
                </a:solidFill>
              </a:rPr>
              <a:t> familiarize yourself with and adhere to relevant business rules</a:t>
            </a:r>
            <a:r>
              <a:rPr lang="en" sz="1700">
                <a:solidFill>
                  <a:srgbClr val="434343"/>
                </a:solidFill>
              </a:rPr>
              <a:t>:</a:t>
            </a:r>
            <a:endParaRPr sz="1700">
              <a:solidFill>
                <a:srgbClr val="434343"/>
              </a:solidFill>
            </a:endParaRPr>
          </a:p>
          <a:p>
            <a:pPr marL="647700" lvl="0" indent="-330200" algn="l" rtl="0">
              <a:lnSpc>
                <a:spcPct val="115000"/>
              </a:lnSpc>
              <a:spcBef>
                <a:spcPts val="500"/>
              </a:spcBef>
              <a:spcAft>
                <a:spcPts val="0"/>
              </a:spcAft>
              <a:buClr>
                <a:srgbClr val="1C1C1C"/>
              </a:buClr>
              <a:buSzPts val="1600"/>
              <a:buChar char="■"/>
            </a:pPr>
            <a:r>
              <a:rPr lang="en" sz="1800" u="sng">
                <a:solidFill>
                  <a:srgbClr val="D93954"/>
                </a:solidFill>
                <a:hlinkClick r:id="rId3">
                  <a:extLst>
                    <a:ext uri="{A12FA001-AC4F-418D-AE19-62706E023703}">
                      <ahyp:hlinkClr xmlns:ahyp="http://schemas.microsoft.com/office/drawing/2018/hyperlinkcolor" val="tx"/>
                    </a:ext>
                  </a:extLst>
                </a:hlinkClick>
              </a:rPr>
              <a:t>One Work Library AI Business Rules</a:t>
            </a:r>
            <a:endParaRPr sz="1800" u="sng">
              <a:solidFill>
                <a:srgbClr val="D93954"/>
              </a:solidFill>
            </a:endParaRPr>
          </a:p>
          <a:p>
            <a:pPr marL="647700" lvl="0" indent="-330200" algn="l" rtl="0">
              <a:lnSpc>
                <a:spcPct val="115000"/>
              </a:lnSpc>
              <a:spcBef>
                <a:spcPts val="0"/>
              </a:spcBef>
              <a:spcAft>
                <a:spcPts val="0"/>
              </a:spcAft>
              <a:buClr>
                <a:srgbClr val="1C1C1C"/>
              </a:buClr>
              <a:buSzPts val="1600"/>
              <a:buChar char="■"/>
            </a:pPr>
            <a:r>
              <a:rPr lang="en" sz="1800" u="sng">
                <a:solidFill>
                  <a:srgbClr val="D93954"/>
                </a:solidFill>
                <a:hlinkClick r:id="rId4">
                  <a:extLst>
                    <a:ext uri="{A12FA001-AC4F-418D-AE19-62706E023703}">
                      <ahyp:hlinkClr xmlns:ahyp="http://schemas.microsoft.com/office/drawing/2018/hyperlinkcolor" val="tx"/>
                    </a:ext>
                  </a:extLst>
                </a:hlinkClick>
              </a:rPr>
              <a:t>Overall CEE Business rules for Gen AI</a:t>
            </a:r>
            <a:endParaRPr sz="1800" u="sng">
              <a:solidFill>
                <a:srgbClr val="D93954"/>
              </a:solidFill>
            </a:endParaRPr>
          </a:p>
          <a:p>
            <a:pPr marL="647700" lvl="0" indent="-330200" algn="l" rtl="0">
              <a:lnSpc>
                <a:spcPct val="115000"/>
              </a:lnSpc>
              <a:spcBef>
                <a:spcPts val="0"/>
              </a:spcBef>
              <a:spcAft>
                <a:spcPts val="0"/>
              </a:spcAft>
              <a:buClr>
                <a:srgbClr val="1C1C1C"/>
              </a:buClr>
              <a:buSzPts val="1600"/>
              <a:buChar char="■"/>
            </a:pPr>
            <a:r>
              <a:rPr lang="en" sz="1800" u="sng">
                <a:solidFill>
                  <a:srgbClr val="D93954"/>
                </a:solidFill>
                <a:hlinkClick r:id="rId5">
                  <a:extLst>
                    <a:ext uri="{A12FA001-AC4F-418D-AE19-62706E023703}">
                      <ahyp:hlinkClr xmlns:ahyp="http://schemas.microsoft.com/office/drawing/2018/hyperlinkcolor" val="tx"/>
                    </a:ext>
                  </a:extLst>
                </a:hlinkClick>
              </a:rPr>
              <a:t>GenAI Guidance for use in an Audit and attest  engagements</a:t>
            </a:r>
            <a:endParaRPr sz="1800" u="sng">
              <a:solidFill>
                <a:srgbClr val="D93954"/>
              </a:solidFill>
            </a:endParaRPr>
          </a:p>
          <a:p>
            <a:pPr marL="0" lvl="0" indent="0" algn="l" rtl="0">
              <a:spcBef>
                <a:spcPts val="0"/>
              </a:spcBef>
              <a:spcAft>
                <a:spcPts val="0"/>
              </a:spcAft>
              <a:buNone/>
            </a:pPr>
            <a:endParaRPr sz="2200">
              <a:solidFill>
                <a:schemeClr val="dk2"/>
              </a:solidFill>
            </a:endParaRPr>
          </a:p>
        </p:txBody>
      </p:sp>
      <p:sp>
        <p:nvSpPr>
          <p:cNvPr id="536" name="Google Shape;536;p70"/>
          <p:cNvSpPr txBox="1"/>
          <p:nvPr/>
        </p:nvSpPr>
        <p:spPr>
          <a:xfrm>
            <a:off x="0" y="41700"/>
            <a:ext cx="9054300" cy="833100"/>
          </a:xfrm>
          <a:prstGeom prst="rect">
            <a:avLst/>
          </a:prstGeom>
          <a:solidFill>
            <a:srgbClr val="FFB600"/>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800" b="1">
                <a:solidFill>
                  <a:schemeClr val="lt1"/>
                </a:solidFill>
              </a:rPr>
              <a:t>YOU CAN USE CONFIDENTIAL DATA (including client's data) in our application, but within the AI chat, do not use it with highly confidential data.</a:t>
            </a:r>
            <a:endParaRPr sz="1800" b="1">
              <a:solidFill>
                <a:schemeClr val="lt1"/>
              </a:solidFill>
            </a:endParaRPr>
          </a:p>
        </p:txBody>
      </p:sp>
      <p:pic>
        <p:nvPicPr>
          <p:cNvPr id="537" name="Google Shape;537;p70"/>
          <p:cNvPicPr preferRelativeResize="0"/>
          <p:nvPr/>
        </p:nvPicPr>
        <p:blipFill>
          <a:blip r:embed="rId6">
            <a:alphaModFix/>
          </a:blip>
          <a:stretch>
            <a:fillRect/>
          </a:stretch>
        </p:blipFill>
        <p:spPr>
          <a:xfrm>
            <a:off x="6509099" y="874800"/>
            <a:ext cx="2650625" cy="2195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p71"/>
          <p:cNvPicPr preferRelativeResize="0"/>
          <p:nvPr/>
        </p:nvPicPr>
        <p:blipFill>
          <a:blip r:embed="rId3">
            <a:alphaModFix/>
          </a:blip>
          <a:stretch>
            <a:fillRect/>
          </a:stretch>
        </p:blipFill>
        <p:spPr>
          <a:xfrm>
            <a:off x="0" y="837225"/>
            <a:ext cx="9248525" cy="4208200"/>
          </a:xfrm>
          <a:prstGeom prst="rect">
            <a:avLst/>
          </a:prstGeom>
          <a:noFill/>
          <a:ln>
            <a:noFill/>
          </a:ln>
        </p:spPr>
      </p:pic>
      <p:sp>
        <p:nvSpPr>
          <p:cNvPr id="543" name="Google Shape;543;p71"/>
          <p:cNvSpPr txBox="1"/>
          <p:nvPr/>
        </p:nvSpPr>
        <p:spPr>
          <a:xfrm>
            <a:off x="50" y="0"/>
            <a:ext cx="9248400" cy="599400"/>
          </a:xfrm>
          <a:prstGeom prst="rect">
            <a:avLst/>
          </a:prstGeom>
          <a:solidFill>
            <a:srgbClr val="FFB6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u="sng">
                <a:solidFill>
                  <a:schemeClr val="lt1"/>
                </a:solidFill>
                <a:hlinkClick r:id="rId4">
                  <a:extLst>
                    <a:ext uri="{A12FA001-AC4F-418D-AE19-62706E023703}">
                      <ahyp:hlinkClr xmlns:ahyp="http://schemas.microsoft.com/office/drawing/2018/hyperlinkcolor" val="tx"/>
                    </a:ext>
                  </a:extLst>
                </a:hlinkClick>
              </a:rPr>
              <a:t>Data classification </a:t>
            </a:r>
            <a:endParaRPr sz="25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72"/>
          <p:cNvSpPr txBox="1"/>
          <p:nvPr/>
        </p:nvSpPr>
        <p:spPr>
          <a:xfrm>
            <a:off x="0" y="999775"/>
            <a:ext cx="5041800" cy="368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chemeClr val="dk1"/>
              </a:solidFill>
              <a:highlight>
                <a:srgbClr val="FFFFFF"/>
              </a:highlight>
            </a:endParaRPr>
          </a:p>
          <a:p>
            <a:pPr marL="457200" lvl="0" indent="-336550" algn="l" rtl="0">
              <a:lnSpc>
                <a:spcPct val="115000"/>
              </a:lnSpc>
              <a:spcBef>
                <a:spcPts val="0"/>
              </a:spcBef>
              <a:spcAft>
                <a:spcPts val="0"/>
              </a:spcAft>
              <a:buClr>
                <a:schemeClr val="dk1"/>
              </a:buClr>
              <a:buSzPts val="1700"/>
              <a:buAutoNum type="arabicPeriod"/>
            </a:pPr>
            <a:r>
              <a:rPr lang="en" sz="1700" b="1">
                <a:solidFill>
                  <a:schemeClr val="dk1"/>
                </a:solidFill>
                <a:highlight>
                  <a:srgbClr val="FFFFFF"/>
                </a:highlight>
              </a:rPr>
              <a:t>Clarity:</a:t>
            </a:r>
            <a:r>
              <a:rPr lang="en" sz="1700">
                <a:solidFill>
                  <a:schemeClr val="dk1"/>
                </a:solidFill>
                <a:highlight>
                  <a:srgbClr val="FFFFFF"/>
                </a:highlight>
              </a:rPr>
              <a:t> Be specific and clear. For example, ask "What are common traits of domesticated dogs?" instead of "Tell me about dogs."</a:t>
            </a:r>
            <a:endParaRPr sz="1700">
              <a:solidFill>
                <a:schemeClr val="dk1"/>
              </a:solidFill>
              <a:highlight>
                <a:srgbClr val="FFFFFF"/>
              </a:highlight>
            </a:endParaRPr>
          </a:p>
          <a:p>
            <a:pPr marL="457200" lvl="0" indent="-336550" algn="l" rtl="0">
              <a:lnSpc>
                <a:spcPct val="115000"/>
              </a:lnSpc>
              <a:spcBef>
                <a:spcPts val="0"/>
              </a:spcBef>
              <a:spcAft>
                <a:spcPts val="0"/>
              </a:spcAft>
              <a:buClr>
                <a:schemeClr val="dk1"/>
              </a:buClr>
              <a:buSzPts val="1700"/>
              <a:buAutoNum type="arabicPeriod"/>
            </a:pPr>
            <a:r>
              <a:rPr lang="en" sz="1700" b="1">
                <a:solidFill>
                  <a:schemeClr val="dk1"/>
                </a:solidFill>
                <a:highlight>
                  <a:srgbClr val="FFFFFF"/>
                </a:highlight>
              </a:rPr>
              <a:t>Conciseness:</a:t>
            </a:r>
            <a:r>
              <a:rPr lang="en" sz="1700">
                <a:solidFill>
                  <a:schemeClr val="dk1"/>
                </a:solidFill>
                <a:highlight>
                  <a:srgbClr val="FFFFFF"/>
                </a:highlight>
              </a:rPr>
              <a:t> </a:t>
            </a:r>
            <a:r>
              <a:rPr lang="en" sz="1700">
                <a:solidFill>
                  <a:schemeClr val="lt1"/>
                </a:solidFill>
                <a:highlight>
                  <a:srgbClr val="D04A02"/>
                </a:highlight>
              </a:rPr>
              <a:t>Be brief and to the point.</a:t>
            </a:r>
            <a:endParaRPr sz="1700">
              <a:solidFill>
                <a:schemeClr val="lt1"/>
              </a:solidFill>
              <a:highlight>
                <a:srgbClr val="D04A02"/>
              </a:highlight>
            </a:endParaRPr>
          </a:p>
          <a:p>
            <a:pPr marL="457200" lvl="0" indent="-336550" algn="l" rtl="0">
              <a:lnSpc>
                <a:spcPct val="115000"/>
              </a:lnSpc>
              <a:spcBef>
                <a:spcPts val="0"/>
              </a:spcBef>
              <a:spcAft>
                <a:spcPts val="0"/>
              </a:spcAft>
              <a:buClr>
                <a:schemeClr val="dk1"/>
              </a:buClr>
              <a:buSzPts val="1700"/>
              <a:buAutoNum type="arabicPeriod"/>
            </a:pPr>
            <a:r>
              <a:rPr lang="en" sz="1700" b="1">
                <a:solidFill>
                  <a:schemeClr val="dk1"/>
                </a:solidFill>
                <a:highlight>
                  <a:srgbClr val="FFFFFF"/>
                </a:highlight>
              </a:rPr>
              <a:t>Context: </a:t>
            </a:r>
            <a:r>
              <a:rPr lang="en" sz="1700">
                <a:solidFill>
                  <a:schemeClr val="dk1"/>
                </a:solidFill>
                <a:highlight>
                  <a:srgbClr val="FFFFFF"/>
                </a:highlight>
              </a:rPr>
              <a:t>Provide relevant background information, like a time period or location, to improve accuracy.</a:t>
            </a:r>
            <a:endParaRPr sz="1700">
              <a:solidFill>
                <a:schemeClr val="dk1"/>
              </a:solidFill>
              <a:highlight>
                <a:srgbClr val="FFFFFF"/>
              </a:highlight>
            </a:endParaRPr>
          </a:p>
          <a:p>
            <a:pPr marL="457200" lvl="0" indent="-336550" algn="l" rtl="0">
              <a:lnSpc>
                <a:spcPct val="115000"/>
              </a:lnSpc>
              <a:spcBef>
                <a:spcPts val="0"/>
              </a:spcBef>
              <a:spcAft>
                <a:spcPts val="0"/>
              </a:spcAft>
              <a:buClr>
                <a:schemeClr val="dk1"/>
              </a:buClr>
              <a:buSzPts val="1700"/>
              <a:buAutoNum type="arabicPeriod"/>
            </a:pPr>
            <a:r>
              <a:rPr lang="en" sz="1700" b="1">
                <a:solidFill>
                  <a:schemeClr val="dk1"/>
                </a:solidFill>
                <a:highlight>
                  <a:srgbClr val="FFFFFF"/>
                </a:highlight>
              </a:rPr>
              <a:t>Purpose: </a:t>
            </a:r>
            <a:r>
              <a:rPr lang="en" sz="1700">
                <a:solidFill>
                  <a:schemeClr val="dk1"/>
                </a:solidFill>
                <a:highlight>
                  <a:srgbClr val="FFFFFF"/>
                </a:highlight>
              </a:rPr>
              <a:t>State what you need, such as a summary, detailed explanation, or list, to help the AI respond appropriately.</a:t>
            </a:r>
            <a:endParaRPr sz="1700">
              <a:solidFill>
                <a:schemeClr val="dk1"/>
              </a:solidFill>
              <a:highlight>
                <a:srgbClr val="FFFFFF"/>
              </a:highlight>
            </a:endParaRPr>
          </a:p>
          <a:p>
            <a:pPr marL="0" lvl="0" indent="0" algn="l" rtl="0">
              <a:spcBef>
                <a:spcPts val="0"/>
              </a:spcBef>
              <a:spcAft>
                <a:spcPts val="0"/>
              </a:spcAft>
              <a:buNone/>
            </a:pPr>
            <a:endParaRPr sz="1550">
              <a:solidFill>
                <a:schemeClr val="dk1"/>
              </a:solidFill>
              <a:highlight>
                <a:srgbClr val="FFFFFF"/>
              </a:highlight>
            </a:endParaRPr>
          </a:p>
        </p:txBody>
      </p:sp>
      <p:pic>
        <p:nvPicPr>
          <p:cNvPr id="549" name="Google Shape;549;p72"/>
          <p:cNvPicPr preferRelativeResize="0"/>
          <p:nvPr/>
        </p:nvPicPr>
        <p:blipFill>
          <a:blip r:embed="rId3">
            <a:alphaModFix/>
          </a:blip>
          <a:stretch>
            <a:fillRect/>
          </a:stretch>
        </p:blipFill>
        <p:spPr>
          <a:xfrm>
            <a:off x="6150300" y="874825"/>
            <a:ext cx="2903874" cy="2802350"/>
          </a:xfrm>
          <a:prstGeom prst="rect">
            <a:avLst/>
          </a:prstGeom>
          <a:noFill/>
          <a:ln>
            <a:noFill/>
          </a:ln>
        </p:spPr>
      </p:pic>
      <p:sp>
        <p:nvSpPr>
          <p:cNvPr id="550" name="Google Shape;550;p72"/>
          <p:cNvSpPr txBox="1"/>
          <p:nvPr/>
        </p:nvSpPr>
        <p:spPr>
          <a:xfrm>
            <a:off x="0" y="0"/>
            <a:ext cx="9054300" cy="8748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2600" b="1">
                <a:solidFill>
                  <a:schemeClr val="lt1"/>
                </a:solidFill>
              </a:rPr>
              <a:t>Key Elements of Successful Prompting:</a:t>
            </a:r>
            <a:endParaRPr sz="2600" b="1">
              <a:solidFill>
                <a:schemeClr val="lt1"/>
              </a:solidFill>
            </a:endParaRPr>
          </a:p>
        </p:txBody>
      </p:sp>
      <p:sp>
        <p:nvSpPr>
          <p:cNvPr id="551" name="Google Shape;551;p72"/>
          <p:cNvSpPr txBox="1"/>
          <p:nvPr/>
        </p:nvSpPr>
        <p:spPr>
          <a:xfrm>
            <a:off x="4984075" y="3827700"/>
            <a:ext cx="4070100" cy="12261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50">
                <a:solidFill>
                  <a:schemeClr val="lt1"/>
                </a:solidFill>
                <a:latin typeface="Roboto"/>
                <a:ea typeface="Roboto"/>
                <a:cs typeface="Roboto"/>
                <a:sym typeface="Roboto"/>
              </a:rPr>
              <a:t>A prompt is simply what you tell the AI to do. The better you ask, the better it answers. </a:t>
            </a:r>
            <a:endParaRPr sz="29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3"/>
          <p:cNvSpPr txBox="1"/>
          <p:nvPr/>
        </p:nvSpPr>
        <p:spPr>
          <a:xfrm>
            <a:off x="0" y="-45325"/>
            <a:ext cx="9144000" cy="9954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800" b="1">
                <a:solidFill>
                  <a:schemeClr val="lt1"/>
                </a:solidFill>
              </a:rPr>
              <a:t>What we should be careful about</a:t>
            </a:r>
            <a:endParaRPr sz="2800" b="1">
              <a:solidFill>
                <a:schemeClr val="lt1"/>
              </a:solidFill>
            </a:endParaRPr>
          </a:p>
        </p:txBody>
      </p:sp>
      <p:sp>
        <p:nvSpPr>
          <p:cNvPr id="557" name="Google Shape;557;p73"/>
          <p:cNvSpPr txBox="1"/>
          <p:nvPr/>
        </p:nvSpPr>
        <p:spPr>
          <a:xfrm>
            <a:off x="0" y="1424025"/>
            <a:ext cx="4655100" cy="1088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Hallucinations - OWL may hallucinate as other GenAI tools</a:t>
            </a:r>
            <a:endParaRPr sz="1800">
              <a:solidFill>
                <a:schemeClr val="dk1"/>
              </a:solidFill>
            </a:endParaRPr>
          </a:p>
        </p:txBody>
      </p:sp>
      <p:sp>
        <p:nvSpPr>
          <p:cNvPr id="558" name="Google Shape;558;p73"/>
          <p:cNvSpPr txBox="1"/>
          <p:nvPr/>
        </p:nvSpPr>
        <p:spPr>
          <a:xfrm>
            <a:off x="5322975" y="1284475"/>
            <a:ext cx="3821100" cy="2993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dk1"/>
                </a:solidFill>
              </a:rPr>
              <a:t>Character input limits </a:t>
            </a:r>
            <a:endParaRPr sz="1900">
              <a:solidFill>
                <a:schemeClr val="dk1"/>
              </a:solidFill>
            </a:endParaRPr>
          </a:p>
          <a:p>
            <a:pPr marL="0" lvl="0" indent="0" algn="l" rtl="0">
              <a:spcBef>
                <a:spcPts val="0"/>
              </a:spcBef>
              <a:spcAft>
                <a:spcPts val="0"/>
              </a:spcAft>
              <a:buNone/>
            </a:pPr>
            <a:r>
              <a:rPr lang="en" sz="1900">
                <a:solidFill>
                  <a:schemeClr val="dk1"/>
                </a:solidFill>
              </a:rPr>
              <a:t>4000 characters including spaces.</a:t>
            </a:r>
            <a:endParaRPr sz="1900">
              <a:solidFill>
                <a:schemeClr val="dk1"/>
              </a:solidFill>
            </a:endParaRPr>
          </a:p>
          <a:p>
            <a:pPr marL="0" lvl="0" indent="0" algn="l" rtl="0">
              <a:spcBef>
                <a:spcPts val="0"/>
              </a:spcBef>
              <a:spcAft>
                <a:spcPts val="0"/>
              </a:spcAft>
              <a:buNone/>
            </a:pPr>
            <a:r>
              <a:rPr lang="en" sz="1900">
                <a:solidFill>
                  <a:schemeClr val="dk1"/>
                </a:solidFill>
              </a:rPr>
              <a:t>However this can change - so check it regularly!</a:t>
            </a:r>
            <a:endParaRPr sz="1900">
              <a:solidFill>
                <a:schemeClr val="dk1"/>
              </a:solidFill>
            </a:endParaRPr>
          </a:p>
        </p:txBody>
      </p:sp>
      <p:sp>
        <p:nvSpPr>
          <p:cNvPr id="559" name="Google Shape;559;p73"/>
          <p:cNvSpPr txBox="1"/>
          <p:nvPr/>
        </p:nvSpPr>
        <p:spPr>
          <a:xfrm>
            <a:off x="100" y="2924925"/>
            <a:ext cx="4655100" cy="9153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2"/>
                </a:solidFill>
              </a:rPr>
              <a:t>O</a:t>
            </a:r>
            <a:r>
              <a:rPr lang="en" sz="1800">
                <a:solidFill>
                  <a:schemeClr val="dk1"/>
                </a:solidFill>
              </a:rPr>
              <a:t>WL is also </a:t>
            </a:r>
            <a:r>
              <a:rPr lang="en" sz="1800">
                <a:solidFill>
                  <a:schemeClr val="lt1"/>
                </a:solidFill>
                <a:highlight>
                  <a:srgbClr val="DB536A"/>
                </a:highlight>
              </a:rPr>
              <a:t>bad at calculations</a:t>
            </a:r>
            <a:endParaRPr sz="1800">
              <a:solidFill>
                <a:schemeClr val="lt1"/>
              </a:solidFill>
              <a:highlight>
                <a:srgbClr val="DB536A"/>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4"/>
          <p:cNvSpPr txBox="1"/>
          <p:nvPr/>
        </p:nvSpPr>
        <p:spPr>
          <a:xfrm>
            <a:off x="21600" y="0"/>
            <a:ext cx="9100800" cy="7095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800" b="1">
                <a:solidFill>
                  <a:schemeClr val="lt1"/>
                </a:solidFill>
              </a:rPr>
              <a:t>What are the overloaded prompts?</a:t>
            </a:r>
            <a:endParaRPr sz="2800" b="1">
              <a:solidFill>
                <a:schemeClr val="lt1"/>
              </a:solidFill>
            </a:endParaRPr>
          </a:p>
        </p:txBody>
      </p:sp>
      <p:sp>
        <p:nvSpPr>
          <p:cNvPr id="565" name="Google Shape;565;p74"/>
          <p:cNvSpPr txBox="1"/>
          <p:nvPr/>
        </p:nvSpPr>
        <p:spPr>
          <a:xfrm>
            <a:off x="29950" y="709500"/>
            <a:ext cx="9100800" cy="443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chemeClr val="lt1"/>
                </a:solidFill>
                <a:highlight>
                  <a:srgbClr val="D04A02"/>
                </a:highlight>
              </a:rPr>
              <a:t>Overloaded prompts</a:t>
            </a:r>
            <a:r>
              <a:rPr lang="en" sz="1500" b="1">
                <a:solidFill>
                  <a:schemeClr val="dk1"/>
                </a:solidFill>
                <a:highlight>
                  <a:srgbClr val="FFFFFF"/>
                </a:highlight>
              </a:rPr>
              <a:t> </a:t>
            </a:r>
            <a:r>
              <a:rPr lang="en" sz="1500">
                <a:solidFill>
                  <a:schemeClr val="dk1"/>
                </a:solidFill>
                <a:highlight>
                  <a:srgbClr val="FFFFFF"/>
                </a:highlight>
              </a:rPr>
              <a:t>are inputs or questions given to a Generative AI model that contain too many details, requirements, or constraints. This can make it difficult for the AI to parse the essential request and produce a coherent response.</a:t>
            </a:r>
            <a:endParaRPr sz="1500">
              <a:solidFill>
                <a:schemeClr val="dk1"/>
              </a:solidFill>
              <a:highlight>
                <a:srgbClr val="FFFFFF"/>
              </a:highlight>
            </a:endParaRPr>
          </a:p>
          <a:p>
            <a:pPr marL="0" lvl="0" indent="0" algn="l" rtl="0">
              <a:lnSpc>
                <a:spcPct val="115000"/>
              </a:lnSpc>
              <a:spcBef>
                <a:spcPts val="0"/>
              </a:spcBef>
              <a:spcAft>
                <a:spcPts val="0"/>
              </a:spcAft>
              <a:buNone/>
            </a:pPr>
            <a:endParaRPr sz="1500">
              <a:solidFill>
                <a:schemeClr val="dk1"/>
              </a:solidFill>
              <a:highlight>
                <a:srgbClr val="FFFFFF"/>
              </a:highlight>
            </a:endParaRPr>
          </a:p>
          <a:p>
            <a:pPr marL="0" lvl="0" indent="0" algn="l" rtl="0">
              <a:lnSpc>
                <a:spcPct val="115000"/>
              </a:lnSpc>
              <a:spcBef>
                <a:spcPts val="0"/>
              </a:spcBef>
              <a:spcAft>
                <a:spcPts val="0"/>
              </a:spcAft>
              <a:buNone/>
            </a:pPr>
            <a:r>
              <a:rPr lang="en" sz="1500" b="1">
                <a:solidFill>
                  <a:schemeClr val="dk1"/>
                </a:solidFill>
                <a:highlight>
                  <a:srgbClr val="FFFFFF"/>
                </a:highlight>
              </a:rPr>
              <a:t>Challenges of Overloaded Prompts:</a:t>
            </a:r>
            <a:endParaRPr sz="1500" b="1">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Ambiguity</a:t>
            </a:r>
            <a:r>
              <a:rPr lang="en" sz="1500">
                <a:solidFill>
                  <a:schemeClr val="dk1"/>
                </a:solidFill>
                <a:highlight>
                  <a:srgbClr val="FFFFFF"/>
                </a:highlight>
              </a:rPr>
              <a:t>: Too many details can lead to multiple interpretations.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Reduced Clarity</a:t>
            </a:r>
            <a:r>
              <a:rPr lang="en" sz="1500">
                <a:solidFill>
                  <a:schemeClr val="dk1"/>
                </a:solidFill>
                <a:highlight>
                  <a:srgbClr val="FFFFFF"/>
                </a:highlight>
              </a:rPr>
              <a:t>: The core question or request can get lost in the noise.</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Increased Complexity</a:t>
            </a:r>
            <a:r>
              <a:rPr lang="en" sz="1500">
                <a:solidFill>
                  <a:schemeClr val="dk1"/>
                </a:solidFill>
                <a:highlight>
                  <a:srgbClr val="FFFFFF"/>
                </a:highlight>
              </a:rPr>
              <a:t>: The AI may struggle to prioritize which details are most important.</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Response Quality</a:t>
            </a:r>
            <a:r>
              <a:rPr lang="en" sz="1500">
                <a:solidFill>
                  <a:schemeClr val="dk1"/>
                </a:solidFill>
                <a:highlight>
                  <a:srgbClr val="FFFFFF"/>
                </a:highlight>
              </a:rPr>
              <a:t>: The generated response might be less relevant or mismatched due to the conflicting or excessive information.</a:t>
            </a:r>
            <a:endParaRPr sz="1500">
              <a:solidFill>
                <a:schemeClr val="dk1"/>
              </a:solidFill>
              <a:highlight>
                <a:srgbClr val="FFFFFF"/>
              </a:highlight>
            </a:endParaRPr>
          </a:p>
          <a:p>
            <a:pPr marL="0" lvl="0" indent="0" algn="l" rtl="0">
              <a:lnSpc>
                <a:spcPct val="115000"/>
              </a:lnSpc>
              <a:spcBef>
                <a:spcPts val="0"/>
              </a:spcBef>
              <a:spcAft>
                <a:spcPts val="0"/>
              </a:spcAft>
              <a:buNone/>
            </a:pPr>
            <a:r>
              <a:rPr lang="en" sz="1500" b="1">
                <a:solidFill>
                  <a:schemeClr val="dk1"/>
                </a:solidFill>
                <a:highlight>
                  <a:srgbClr val="FFFFFF"/>
                </a:highlight>
              </a:rPr>
              <a:t>Identifying Overloaded Prompts:</a:t>
            </a:r>
            <a:endParaRPr sz="1500" b="1">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Length and Detail</a:t>
            </a:r>
            <a:r>
              <a:rPr lang="en" sz="1500">
                <a:solidFill>
                  <a:schemeClr val="dk1"/>
                </a:solidFill>
                <a:highlight>
                  <a:srgbClr val="FFFFFF"/>
                </a:highlight>
              </a:rPr>
              <a:t>: Prompts that are excessively long or detailed.</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Multiple Questions</a:t>
            </a:r>
            <a:r>
              <a:rPr lang="en" sz="1500">
                <a:solidFill>
                  <a:schemeClr val="dk1"/>
                </a:solidFill>
                <a:highlight>
                  <a:srgbClr val="FFFFFF"/>
                </a:highlight>
              </a:rPr>
              <a:t>: Prompts that ask several questions at once.</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Conflicting Information</a:t>
            </a:r>
            <a:r>
              <a:rPr lang="en" sz="1500">
                <a:solidFill>
                  <a:schemeClr val="dk1"/>
                </a:solidFill>
                <a:highlight>
                  <a:srgbClr val="FFFFFF"/>
                </a:highlight>
              </a:rPr>
              <a:t>: Prompts that include contradictory or redundant details.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Char char="●"/>
            </a:pPr>
            <a:r>
              <a:rPr lang="en" sz="1500" b="1">
                <a:solidFill>
                  <a:schemeClr val="dk1"/>
                </a:solidFill>
                <a:highlight>
                  <a:srgbClr val="FFFFFF"/>
                </a:highlight>
              </a:rPr>
              <a:t>Unnecessary Context</a:t>
            </a:r>
            <a:r>
              <a:rPr lang="en" sz="1500">
                <a:solidFill>
                  <a:schemeClr val="dk1"/>
                </a:solidFill>
                <a:highlight>
                  <a:srgbClr val="FFFFFF"/>
                </a:highlight>
              </a:rPr>
              <a:t>: Prompts that provide more background information than necessary.</a:t>
            </a:r>
            <a:endParaRPr sz="1500">
              <a:solidFill>
                <a:schemeClr val="dk1"/>
              </a:solidFill>
              <a:highlight>
                <a:srgbClr val="FFFFFF"/>
              </a:highlight>
            </a:endParaRPr>
          </a:p>
          <a:p>
            <a:pPr marL="457200" lvl="0" indent="0" algn="l" rtl="0">
              <a:lnSpc>
                <a:spcPct val="115000"/>
              </a:lnSpc>
              <a:spcBef>
                <a:spcPts val="0"/>
              </a:spcBef>
              <a:spcAft>
                <a:spcPts val="0"/>
              </a:spcAft>
              <a:buNone/>
            </a:pPr>
            <a:endParaRPr sz="1300">
              <a:solidFill>
                <a:srgbClr val="474747"/>
              </a:solidFill>
              <a:highlight>
                <a:srgbClr val="FFFFFF"/>
              </a:highlight>
            </a:endParaRPr>
          </a:p>
          <a:p>
            <a:pPr marL="0" lvl="0" indent="0" algn="l" rtl="0">
              <a:lnSpc>
                <a:spcPct val="115000"/>
              </a:lnSpc>
              <a:spcBef>
                <a:spcPts val="0"/>
              </a:spcBef>
              <a:spcAft>
                <a:spcPts val="0"/>
              </a:spcAft>
              <a:buNone/>
            </a:pPr>
            <a:endParaRPr sz="1300">
              <a:solidFill>
                <a:schemeClr val="dk1"/>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75"/>
          <p:cNvSpPr txBox="1"/>
          <p:nvPr/>
        </p:nvSpPr>
        <p:spPr>
          <a:xfrm>
            <a:off x="0" y="801000"/>
            <a:ext cx="6037200" cy="1151100"/>
          </a:xfrm>
          <a:prstGeom prst="rect">
            <a:avLst/>
          </a:prstGeom>
          <a:solidFill>
            <a:schemeClr val="accent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chemeClr val="lt1"/>
                </a:solidFill>
              </a:rPr>
              <a:t>Common tips for all GenAI tools, which also work for OWL</a:t>
            </a:r>
            <a:endParaRPr sz="1900" b="1">
              <a:solidFill>
                <a:schemeClr val="lt1"/>
              </a:solidFill>
            </a:endParaRPr>
          </a:p>
        </p:txBody>
      </p:sp>
      <p:sp>
        <p:nvSpPr>
          <p:cNvPr id="571" name="Google Shape;571;p75"/>
          <p:cNvSpPr txBox="1"/>
          <p:nvPr/>
        </p:nvSpPr>
        <p:spPr>
          <a:xfrm>
            <a:off x="75" y="1952100"/>
            <a:ext cx="6037200" cy="28542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457200" lvl="0" indent="-374650" algn="l" rtl="0">
              <a:spcBef>
                <a:spcPts val="0"/>
              </a:spcBef>
              <a:spcAft>
                <a:spcPts val="0"/>
              </a:spcAft>
              <a:buClr>
                <a:schemeClr val="dk1"/>
              </a:buClr>
              <a:buSzPts val="2300"/>
              <a:buChar char="●"/>
            </a:pPr>
            <a:r>
              <a:rPr lang="en" sz="2300">
                <a:solidFill>
                  <a:schemeClr val="dk1"/>
                </a:solidFill>
              </a:rPr>
              <a:t>Provide background information</a:t>
            </a:r>
            <a:endParaRPr sz="2300">
              <a:solidFill>
                <a:schemeClr val="dk1"/>
              </a:solidFill>
            </a:endParaRPr>
          </a:p>
          <a:p>
            <a:pPr marL="457200" lvl="0" indent="-374650" algn="l" rtl="0">
              <a:spcBef>
                <a:spcPts val="0"/>
              </a:spcBef>
              <a:spcAft>
                <a:spcPts val="0"/>
              </a:spcAft>
              <a:buClr>
                <a:schemeClr val="lt1"/>
              </a:buClr>
              <a:buSzPts val="2300"/>
              <a:buChar char="●"/>
            </a:pPr>
            <a:r>
              <a:rPr lang="en" sz="2300" b="1">
                <a:solidFill>
                  <a:schemeClr val="lt1"/>
                </a:solidFill>
                <a:highlight>
                  <a:srgbClr val="D04A02"/>
                </a:highlight>
              </a:rPr>
              <a:t>Assign a role</a:t>
            </a:r>
            <a:endParaRPr sz="2300" b="1">
              <a:solidFill>
                <a:schemeClr val="lt1"/>
              </a:solidFill>
              <a:highlight>
                <a:srgbClr val="D04A02"/>
              </a:highlight>
            </a:endParaRPr>
          </a:p>
          <a:p>
            <a:pPr marL="457200" lvl="0" indent="-374650" algn="l" rtl="0">
              <a:spcBef>
                <a:spcPts val="0"/>
              </a:spcBef>
              <a:spcAft>
                <a:spcPts val="0"/>
              </a:spcAft>
              <a:buClr>
                <a:schemeClr val="lt1"/>
              </a:buClr>
              <a:buSzPts val="2300"/>
              <a:buChar char="●"/>
            </a:pPr>
            <a:r>
              <a:rPr lang="en" sz="2300" b="1">
                <a:solidFill>
                  <a:schemeClr val="lt1"/>
                </a:solidFill>
                <a:highlight>
                  <a:srgbClr val="D04A02"/>
                </a:highlight>
              </a:rPr>
              <a:t>Specify the output</a:t>
            </a:r>
            <a:r>
              <a:rPr lang="en" sz="2300">
                <a:solidFill>
                  <a:schemeClr val="lt1"/>
                </a:solidFill>
                <a:highlight>
                  <a:srgbClr val="D04A02"/>
                </a:highlight>
              </a:rPr>
              <a:t> parameters </a:t>
            </a:r>
            <a:endParaRPr sz="2300">
              <a:solidFill>
                <a:schemeClr val="lt1"/>
              </a:solidFill>
              <a:highlight>
                <a:srgbClr val="D04A02"/>
              </a:highlight>
            </a:endParaRPr>
          </a:p>
          <a:p>
            <a:pPr marL="457200" lvl="0" indent="-374650" algn="l" rtl="0">
              <a:spcBef>
                <a:spcPts val="0"/>
              </a:spcBef>
              <a:spcAft>
                <a:spcPts val="0"/>
              </a:spcAft>
              <a:buClr>
                <a:schemeClr val="dk1"/>
              </a:buClr>
              <a:buSzPts val="2300"/>
              <a:buChar char="●"/>
            </a:pPr>
            <a:r>
              <a:rPr lang="en" sz="2300">
                <a:solidFill>
                  <a:schemeClr val="dk1"/>
                </a:solidFill>
              </a:rPr>
              <a:t>Add all needed details (including output format)</a:t>
            </a:r>
            <a:endParaRPr sz="2300">
              <a:solidFill>
                <a:schemeClr val="dk1"/>
              </a:solidFill>
            </a:endParaRPr>
          </a:p>
          <a:p>
            <a:pPr marL="457200" lvl="0" indent="-374650" algn="l" rtl="0">
              <a:spcBef>
                <a:spcPts val="0"/>
              </a:spcBef>
              <a:spcAft>
                <a:spcPts val="0"/>
              </a:spcAft>
              <a:buClr>
                <a:schemeClr val="dk1"/>
              </a:buClr>
              <a:buSzPts val="2300"/>
              <a:buChar char="●"/>
            </a:pPr>
            <a:r>
              <a:rPr lang="en" sz="2300">
                <a:solidFill>
                  <a:schemeClr val="dk1"/>
                </a:solidFill>
              </a:rPr>
              <a:t>Add purpose</a:t>
            </a:r>
            <a:endParaRPr sz="2300">
              <a:solidFill>
                <a:schemeClr val="dk1"/>
              </a:solidFill>
            </a:endParaRPr>
          </a:p>
        </p:txBody>
      </p:sp>
      <p:sp>
        <p:nvSpPr>
          <p:cNvPr id="572" name="Google Shape;572;p75"/>
          <p:cNvSpPr txBox="1"/>
          <p:nvPr/>
        </p:nvSpPr>
        <p:spPr>
          <a:xfrm>
            <a:off x="0" y="55500"/>
            <a:ext cx="9085800" cy="782700"/>
          </a:xfrm>
          <a:prstGeom prst="rect">
            <a:avLst/>
          </a:prstGeom>
          <a:solidFill>
            <a:srgbClr val="DB536A"/>
          </a:solidFill>
          <a:ln>
            <a:noFill/>
          </a:ln>
        </p:spPr>
        <p:txBody>
          <a:bodyPr spcFirstLastPara="1" wrap="square" lIns="91425" tIns="91425" rIns="91425" bIns="91425" anchor="t" anchorCtr="0">
            <a:spAutoFit/>
          </a:bodyPr>
          <a:lstStyle/>
          <a:p>
            <a:pPr marL="0" lvl="0" indent="0" algn="l" rtl="0">
              <a:lnSpc>
                <a:spcPct val="142857"/>
              </a:lnSpc>
              <a:spcBef>
                <a:spcPts val="1200"/>
              </a:spcBef>
              <a:spcAft>
                <a:spcPts val="0"/>
              </a:spcAft>
              <a:buNone/>
            </a:pPr>
            <a:r>
              <a:rPr lang="en" sz="1050">
                <a:solidFill>
                  <a:schemeClr val="lt1"/>
                </a:solidFill>
              </a:rPr>
              <a:t> </a:t>
            </a:r>
            <a:r>
              <a:rPr lang="en" sz="1500" b="1">
                <a:solidFill>
                  <a:schemeClr val="lt1"/>
                </a:solidFill>
              </a:rPr>
              <a:t>I</a:t>
            </a:r>
            <a:r>
              <a:rPr lang="en" sz="1600" b="1">
                <a:solidFill>
                  <a:schemeClr val="lt1"/>
                </a:solidFill>
              </a:rPr>
              <a:t>t is the quality of our prompts that determines the relevance, precision, and utility of the responses we receive from AI, thus transforming raw data into actionable insights</a:t>
            </a:r>
            <a:endParaRPr sz="1600">
              <a:solidFill>
                <a:schemeClr val="lt1"/>
              </a:solidFill>
            </a:endParaRPr>
          </a:p>
        </p:txBody>
      </p:sp>
      <p:pic>
        <p:nvPicPr>
          <p:cNvPr id="573" name="Google Shape;573;p75"/>
          <p:cNvPicPr preferRelativeResize="0"/>
          <p:nvPr/>
        </p:nvPicPr>
        <p:blipFill>
          <a:blip r:embed="rId3">
            <a:alphaModFix/>
          </a:blip>
          <a:stretch>
            <a:fillRect/>
          </a:stretch>
        </p:blipFill>
        <p:spPr>
          <a:xfrm>
            <a:off x="6037225" y="801000"/>
            <a:ext cx="3048650" cy="267863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p:nvPr/>
        </p:nvSpPr>
        <p:spPr>
          <a:xfrm>
            <a:off x="0" y="0"/>
            <a:ext cx="9016500" cy="8154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100" b="1">
                <a:solidFill>
                  <a:schemeClr val="lt1"/>
                </a:solidFill>
              </a:rPr>
              <a:t>Let’s stop on assigning roles</a:t>
            </a:r>
            <a:endParaRPr sz="3100" b="1">
              <a:solidFill>
                <a:schemeClr val="lt1"/>
              </a:solidFill>
            </a:endParaRPr>
          </a:p>
        </p:txBody>
      </p:sp>
      <p:sp>
        <p:nvSpPr>
          <p:cNvPr id="579" name="Google Shape;579;p76"/>
          <p:cNvSpPr txBox="1"/>
          <p:nvPr/>
        </p:nvSpPr>
        <p:spPr>
          <a:xfrm>
            <a:off x="0" y="999150"/>
            <a:ext cx="9065100" cy="484800"/>
          </a:xfrm>
          <a:prstGeom prst="rect">
            <a:avLst/>
          </a:prstGeom>
          <a:solidFill>
            <a:srgbClr val="D04A02"/>
          </a:solidFill>
          <a:ln>
            <a:noFill/>
          </a:ln>
        </p:spPr>
        <p:txBody>
          <a:bodyPr spcFirstLastPara="1" wrap="square" lIns="91425" tIns="91425" rIns="91425" bIns="91425" anchor="t" anchorCtr="0">
            <a:spAutoFit/>
          </a:bodyPr>
          <a:lstStyle/>
          <a:p>
            <a:pPr marL="0" lvl="0" indent="0" algn="l" rtl="0">
              <a:lnSpc>
                <a:spcPct val="142857"/>
              </a:lnSpc>
              <a:spcBef>
                <a:spcPts val="1200"/>
              </a:spcBef>
              <a:spcAft>
                <a:spcPts val="0"/>
              </a:spcAft>
              <a:buNone/>
            </a:pPr>
            <a:r>
              <a:rPr lang="en" sz="1950">
                <a:solidFill>
                  <a:schemeClr val="lt1"/>
                </a:solidFill>
              </a:rPr>
              <a:t>Which roles can we assign to OWL in Tax and Legal prompting? </a:t>
            </a:r>
            <a:endParaRPr sz="1950">
              <a:solidFill>
                <a:schemeClr val="lt1"/>
              </a:solidFill>
            </a:endParaRPr>
          </a:p>
        </p:txBody>
      </p:sp>
      <p:sp>
        <p:nvSpPr>
          <p:cNvPr id="580" name="Google Shape;580;p76"/>
          <p:cNvSpPr txBox="1"/>
          <p:nvPr/>
        </p:nvSpPr>
        <p:spPr>
          <a:xfrm>
            <a:off x="0" y="1604675"/>
            <a:ext cx="6261300" cy="12339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rPr>
              <a:t>Tax consultant </a:t>
            </a:r>
            <a:endParaRPr sz="2000">
              <a:solidFill>
                <a:schemeClr val="dk1"/>
              </a:solidFill>
            </a:endParaRPr>
          </a:p>
          <a:p>
            <a:pPr marL="0" lvl="0" indent="0" algn="l" rtl="0">
              <a:spcBef>
                <a:spcPts val="0"/>
              </a:spcBef>
              <a:spcAft>
                <a:spcPts val="0"/>
              </a:spcAft>
              <a:buNone/>
            </a:pPr>
            <a:r>
              <a:rPr lang="en" sz="2000">
                <a:solidFill>
                  <a:schemeClr val="dk1"/>
                </a:solidFill>
              </a:rPr>
              <a:t>Lawyer</a:t>
            </a:r>
            <a:endParaRPr sz="2000">
              <a:solidFill>
                <a:schemeClr val="dk1"/>
              </a:solidFill>
            </a:endParaRPr>
          </a:p>
          <a:p>
            <a:pPr marL="0" lvl="0" indent="0" algn="l" rtl="0">
              <a:spcBef>
                <a:spcPts val="0"/>
              </a:spcBef>
              <a:spcAft>
                <a:spcPts val="0"/>
              </a:spcAft>
              <a:buNone/>
            </a:pPr>
            <a:r>
              <a:rPr lang="en" sz="2000">
                <a:solidFill>
                  <a:schemeClr val="dk1"/>
                </a:solidFill>
              </a:rPr>
              <a:t>Experienced legal translator</a:t>
            </a:r>
            <a:endParaRPr sz="2000">
              <a:solidFill>
                <a:schemeClr val="dk1"/>
              </a:solidFill>
            </a:endParaRPr>
          </a:p>
        </p:txBody>
      </p:sp>
      <p:sp>
        <p:nvSpPr>
          <p:cNvPr id="581" name="Google Shape;581;p76"/>
          <p:cNvSpPr txBox="1"/>
          <p:nvPr/>
        </p:nvSpPr>
        <p:spPr>
          <a:xfrm>
            <a:off x="0" y="2990200"/>
            <a:ext cx="6261300" cy="1960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900" b="1">
                <a:solidFill>
                  <a:srgbClr val="D04A02"/>
                </a:solidFill>
              </a:rPr>
              <a:t>Marketing specialist</a:t>
            </a:r>
            <a:endParaRPr sz="1900" b="1">
              <a:solidFill>
                <a:srgbClr val="D04A02"/>
              </a:solidFill>
            </a:endParaRPr>
          </a:p>
          <a:p>
            <a:pPr marL="0" lvl="0" indent="0" algn="l" rtl="0">
              <a:spcBef>
                <a:spcPts val="0"/>
              </a:spcBef>
              <a:spcAft>
                <a:spcPts val="0"/>
              </a:spcAft>
              <a:buNone/>
            </a:pPr>
            <a:r>
              <a:rPr lang="en" sz="1900" b="1">
                <a:solidFill>
                  <a:srgbClr val="D04A02"/>
                </a:solidFill>
              </a:rPr>
              <a:t>Risk Management expert</a:t>
            </a:r>
            <a:endParaRPr sz="1900" b="1">
              <a:solidFill>
                <a:srgbClr val="D04A02"/>
              </a:solidFill>
            </a:endParaRPr>
          </a:p>
          <a:p>
            <a:pPr marL="0" lvl="0" indent="0" algn="l" rtl="0">
              <a:spcBef>
                <a:spcPts val="0"/>
              </a:spcBef>
              <a:spcAft>
                <a:spcPts val="0"/>
              </a:spcAft>
              <a:buNone/>
            </a:pPr>
            <a:r>
              <a:rPr lang="en" sz="1900" b="1">
                <a:solidFill>
                  <a:srgbClr val="D04A02"/>
                </a:solidFill>
              </a:rPr>
              <a:t>Technology expert</a:t>
            </a:r>
            <a:endParaRPr sz="1900" b="1">
              <a:solidFill>
                <a:srgbClr val="D04A02"/>
              </a:solidFill>
            </a:endParaRPr>
          </a:p>
          <a:p>
            <a:pPr marL="0" lvl="0" indent="0" algn="l" rtl="0">
              <a:spcBef>
                <a:spcPts val="0"/>
              </a:spcBef>
              <a:spcAft>
                <a:spcPts val="0"/>
              </a:spcAft>
              <a:buNone/>
            </a:pPr>
            <a:r>
              <a:rPr lang="en" sz="1900" b="1">
                <a:solidFill>
                  <a:srgbClr val="D04A02"/>
                </a:solidFill>
              </a:rPr>
              <a:t>Business analyst </a:t>
            </a:r>
            <a:endParaRPr sz="1900" b="1">
              <a:solidFill>
                <a:srgbClr val="D04A02"/>
              </a:solidFill>
            </a:endParaRPr>
          </a:p>
          <a:p>
            <a:pPr marL="0" lvl="0" indent="0" algn="l" rtl="0">
              <a:spcBef>
                <a:spcPts val="0"/>
              </a:spcBef>
              <a:spcAft>
                <a:spcPts val="0"/>
              </a:spcAft>
              <a:buNone/>
            </a:pPr>
            <a:r>
              <a:rPr lang="en" sz="1900" b="1">
                <a:solidFill>
                  <a:srgbClr val="D04A02"/>
                </a:solidFill>
              </a:rPr>
              <a:t>Negotiations expert</a:t>
            </a:r>
            <a:endParaRPr sz="1900" b="1">
              <a:solidFill>
                <a:srgbClr val="D04A02"/>
              </a:solidFill>
            </a:endParaRPr>
          </a:p>
          <a:p>
            <a:pPr marL="0" lvl="0" indent="0" algn="l" rtl="0">
              <a:spcBef>
                <a:spcPts val="0"/>
              </a:spcBef>
              <a:spcAft>
                <a:spcPts val="0"/>
              </a:spcAft>
              <a:buNone/>
            </a:pPr>
            <a:r>
              <a:rPr lang="en" sz="1900" b="1">
                <a:solidFill>
                  <a:srgbClr val="D04A02"/>
                </a:solidFill>
              </a:rPr>
              <a:t>Speech writer</a:t>
            </a:r>
            <a:endParaRPr sz="1900" b="1">
              <a:solidFill>
                <a:srgbClr val="D04A02"/>
              </a:solidFill>
            </a:endParaRPr>
          </a:p>
        </p:txBody>
      </p:sp>
      <p:pic>
        <p:nvPicPr>
          <p:cNvPr id="582" name="Google Shape;582;p76"/>
          <p:cNvPicPr preferRelativeResize="0"/>
          <p:nvPr/>
        </p:nvPicPr>
        <p:blipFill>
          <a:blip r:embed="rId3">
            <a:alphaModFix/>
          </a:blip>
          <a:stretch>
            <a:fillRect/>
          </a:stretch>
        </p:blipFill>
        <p:spPr>
          <a:xfrm>
            <a:off x="6261275" y="1604675"/>
            <a:ext cx="2803825" cy="3345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7"/>
          <p:cNvSpPr txBox="1"/>
          <p:nvPr/>
        </p:nvSpPr>
        <p:spPr>
          <a:xfrm>
            <a:off x="0" y="-6600"/>
            <a:ext cx="9210600" cy="8088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rPr>
              <a:t>So… what the effective prompting is about?</a:t>
            </a:r>
            <a:endParaRPr sz="3000">
              <a:solidFill>
                <a:schemeClr val="lt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endParaRPr sz="1500">
              <a:solidFill>
                <a:schemeClr val="dk2"/>
              </a:solidFill>
            </a:endParaRPr>
          </a:p>
        </p:txBody>
      </p:sp>
      <p:sp>
        <p:nvSpPr>
          <p:cNvPr id="588" name="Google Shape;588;p77"/>
          <p:cNvSpPr txBox="1"/>
          <p:nvPr/>
        </p:nvSpPr>
        <p:spPr>
          <a:xfrm>
            <a:off x="0" y="902475"/>
            <a:ext cx="5197200" cy="39774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Char char="●"/>
            </a:pPr>
            <a:r>
              <a:rPr lang="en" sz="1700">
                <a:solidFill>
                  <a:schemeClr val="dk1"/>
                </a:solidFill>
              </a:rPr>
              <a:t>Be clear and precise</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Provide ample context</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Ask direct questions</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Use examples or demonstrations</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Guide the model's thinking (tell the AI what it should focus on)</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Experiment and iterate</a:t>
            </a:r>
            <a:endParaRPr sz="1700" b="1">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Specify in </a:t>
            </a:r>
            <a:r>
              <a:rPr lang="en" sz="1700" b="1">
                <a:solidFill>
                  <a:schemeClr val="dk1"/>
                </a:solidFill>
              </a:rPr>
              <a:t>which language and in which language style </a:t>
            </a:r>
            <a:r>
              <a:rPr lang="en" sz="1700">
                <a:solidFill>
                  <a:schemeClr val="dk1"/>
                </a:solidFill>
              </a:rPr>
              <a:t>(eg formal style, journalistic style, legal style) the output should be generated.</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Add specific important requirements to your input, which are relevant for the overall context.</a:t>
            </a:r>
            <a:endParaRPr sz="1700">
              <a:solidFill>
                <a:schemeClr val="dk1"/>
              </a:solidFill>
            </a:endParaRPr>
          </a:p>
          <a:p>
            <a:pPr marL="0" lvl="0" indent="0" algn="l" rtl="0">
              <a:spcBef>
                <a:spcPts val="0"/>
              </a:spcBef>
              <a:spcAft>
                <a:spcPts val="0"/>
              </a:spcAft>
              <a:buClr>
                <a:schemeClr val="dk1"/>
              </a:buClr>
              <a:buSzPts val="900"/>
              <a:buFont typeface="Arial"/>
              <a:buNone/>
            </a:pPr>
            <a:endParaRPr sz="1600" b="1">
              <a:solidFill>
                <a:schemeClr val="dk1"/>
              </a:solidFill>
            </a:endParaRPr>
          </a:p>
          <a:p>
            <a:pPr marL="0" lvl="0" indent="0" algn="l" rtl="0">
              <a:spcBef>
                <a:spcPts val="1000"/>
              </a:spcBef>
              <a:spcAft>
                <a:spcPts val="1000"/>
              </a:spcAft>
              <a:buClr>
                <a:schemeClr val="dk1"/>
              </a:buClr>
              <a:buSzPts val="900"/>
              <a:buFont typeface="Arial"/>
              <a:buNone/>
            </a:pPr>
            <a:endParaRPr sz="1300" b="1">
              <a:solidFill>
                <a:schemeClr val="dk1"/>
              </a:solidFill>
            </a:endParaRPr>
          </a:p>
        </p:txBody>
      </p:sp>
      <p:pic>
        <p:nvPicPr>
          <p:cNvPr id="589" name="Google Shape;589;p77"/>
          <p:cNvPicPr preferRelativeResize="0"/>
          <p:nvPr/>
        </p:nvPicPr>
        <p:blipFill>
          <a:blip r:embed="rId3">
            <a:alphaModFix/>
          </a:blip>
          <a:stretch>
            <a:fillRect/>
          </a:stretch>
        </p:blipFill>
        <p:spPr>
          <a:xfrm>
            <a:off x="5197125" y="1168075"/>
            <a:ext cx="3927300" cy="2792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78"/>
          <p:cNvSpPr txBox="1"/>
          <p:nvPr/>
        </p:nvSpPr>
        <p:spPr>
          <a:xfrm>
            <a:off x="-65375" y="119075"/>
            <a:ext cx="5973000" cy="766200"/>
          </a:xfrm>
          <a:prstGeom prst="rect">
            <a:avLst/>
          </a:prstGeom>
          <a:solidFill>
            <a:srgbClr val="DB536A"/>
          </a:solid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lt1"/>
                </a:solidFill>
              </a:rPr>
              <a:t>And what is also very important: create and maintain your</a:t>
            </a:r>
            <a:r>
              <a:rPr lang="en" sz="1900">
                <a:solidFill>
                  <a:schemeClr val="dk1"/>
                </a:solidFill>
              </a:rPr>
              <a:t> </a:t>
            </a:r>
            <a:r>
              <a:rPr lang="en" sz="2100">
                <a:solidFill>
                  <a:schemeClr val="lt1"/>
                </a:solidFill>
                <a:highlight>
                  <a:srgbClr val="E1490B"/>
                </a:highlight>
              </a:rPr>
              <a:t>prompting register</a:t>
            </a:r>
            <a:endParaRPr sz="2100">
              <a:solidFill>
                <a:schemeClr val="lt1"/>
              </a:solidFill>
              <a:highlight>
                <a:srgbClr val="E1490B"/>
              </a:highlight>
            </a:endParaRPr>
          </a:p>
        </p:txBody>
      </p:sp>
      <p:sp>
        <p:nvSpPr>
          <p:cNvPr id="595" name="Google Shape;595;p78"/>
          <p:cNvSpPr txBox="1"/>
          <p:nvPr/>
        </p:nvSpPr>
        <p:spPr>
          <a:xfrm>
            <a:off x="-65375" y="1068400"/>
            <a:ext cx="5973000" cy="39561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chemeClr val="dk1"/>
                </a:solidFill>
              </a:rPr>
              <a:t>So what a prompting register can bring us:</a:t>
            </a:r>
            <a:endParaRPr sz="1700">
              <a:solidFill>
                <a:schemeClr val="dk1"/>
              </a:solidFill>
            </a:endParaRPr>
          </a:p>
          <a:p>
            <a:pPr marL="0" lvl="0" indent="0" algn="l" rtl="0">
              <a:spcBef>
                <a:spcPts val="0"/>
              </a:spcBef>
              <a:spcAft>
                <a:spcPts val="0"/>
              </a:spcAft>
              <a:buNone/>
            </a:pPr>
            <a:r>
              <a:rPr lang="en" sz="1700">
                <a:solidFill>
                  <a:schemeClr val="dk1"/>
                </a:solidFill>
              </a:rPr>
              <a:t>Benefits of a Prompting Register:</a:t>
            </a:r>
            <a:endParaRPr sz="1700">
              <a:solidFill>
                <a:schemeClr val="dk1"/>
              </a:solidFill>
            </a:endParaRPr>
          </a:p>
          <a:p>
            <a:pPr marL="0" lvl="0" indent="0" algn="l" rtl="0">
              <a:spcBef>
                <a:spcPts val="0"/>
              </a:spcBef>
              <a:spcAft>
                <a:spcPts val="0"/>
              </a:spcAft>
              <a:buNone/>
            </a:pP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Analyze and Improve: Quickly identify which prompts work best and refine your strategy.</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Gain Insights: Understand AI behavior and language processing patterns.</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Training Tool: Ideal for newcomers to GenAI.</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Save Time: Reuse successful prompts, reducing trial and error.</a:t>
            </a:r>
            <a:endParaRPr sz="1700">
              <a:solidFill>
                <a:schemeClr val="dk1"/>
              </a:solidFill>
            </a:endParaRPr>
          </a:p>
          <a:p>
            <a:pPr marL="0" lvl="0" indent="0" algn="l" rtl="0">
              <a:spcBef>
                <a:spcPts val="0"/>
              </a:spcBef>
              <a:spcAft>
                <a:spcPts val="0"/>
              </a:spcAft>
              <a:buNone/>
            </a:pP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And more...</a:t>
            </a:r>
            <a:endParaRPr sz="170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1200">
              <a:solidFill>
                <a:schemeClr val="dk2"/>
              </a:solidFill>
            </a:endParaRPr>
          </a:p>
        </p:txBody>
      </p:sp>
      <p:pic>
        <p:nvPicPr>
          <p:cNvPr id="596" name="Google Shape;596;p78"/>
          <p:cNvPicPr preferRelativeResize="0"/>
          <p:nvPr/>
        </p:nvPicPr>
        <p:blipFill>
          <a:blip r:embed="rId3">
            <a:alphaModFix/>
          </a:blip>
          <a:stretch>
            <a:fillRect/>
          </a:stretch>
        </p:blipFill>
        <p:spPr>
          <a:xfrm>
            <a:off x="5907725" y="119063"/>
            <a:ext cx="3305175" cy="4905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79"/>
          <p:cNvSpPr txBox="1"/>
          <p:nvPr/>
        </p:nvSpPr>
        <p:spPr>
          <a:xfrm>
            <a:off x="0" y="-9400"/>
            <a:ext cx="5819400" cy="7053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chemeClr val="lt1"/>
                </a:solidFill>
              </a:rPr>
              <a:t>Let’s go through use cases</a:t>
            </a:r>
            <a:endParaRPr sz="2100" b="1">
              <a:solidFill>
                <a:schemeClr val="lt1"/>
              </a:solidFill>
            </a:endParaRPr>
          </a:p>
        </p:txBody>
      </p:sp>
      <p:sp>
        <p:nvSpPr>
          <p:cNvPr id="602" name="Google Shape;602;p79"/>
          <p:cNvSpPr txBox="1"/>
          <p:nvPr/>
        </p:nvSpPr>
        <p:spPr>
          <a:xfrm>
            <a:off x="2640963" y="2077450"/>
            <a:ext cx="2250300" cy="5808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Summarization</a:t>
            </a:r>
            <a:endParaRPr sz="1800">
              <a:solidFill>
                <a:schemeClr val="dk1"/>
              </a:solidFill>
            </a:endParaRPr>
          </a:p>
        </p:txBody>
      </p:sp>
      <p:sp>
        <p:nvSpPr>
          <p:cNvPr id="603" name="Google Shape;603;p79"/>
          <p:cNvSpPr txBox="1"/>
          <p:nvPr/>
        </p:nvSpPr>
        <p:spPr>
          <a:xfrm>
            <a:off x="489200" y="1631725"/>
            <a:ext cx="1814700" cy="632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Drafting</a:t>
            </a:r>
            <a:endParaRPr sz="1800">
              <a:solidFill>
                <a:schemeClr val="dk1"/>
              </a:solidFill>
            </a:endParaRPr>
          </a:p>
        </p:txBody>
      </p:sp>
      <p:sp>
        <p:nvSpPr>
          <p:cNvPr id="604" name="Google Shape;604;p79"/>
          <p:cNvSpPr txBox="1"/>
          <p:nvPr/>
        </p:nvSpPr>
        <p:spPr>
          <a:xfrm>
            <a:off x="3244950" y="1082200"/>
            <a:ext cx="2022300" cy="5808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Translation</a:t>
            </a:r>
            <a:endParaRPr sz="1800">
              <a:solidFill>
                <a:schemeClr val="dk1"/>
              </a:solidFill>
            </a:endParaRPr>
          </a:p>
        </p:txBody>
      </p:sp>
      <p:sp>
        <p:nvSpPr>
          <p:cNvPr id="605" name="Google Shape;605;p79"/>
          <p:cNvSpPr txBox="1"/>
          <p:nvPr/>
        </p:nvSpPr>
        <p:spPr>
          <a:xfrm>
            <a:off x="266175" y="750263"/>
            <a:ext cx="2426700" cy="632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Brainstorming</a:t>
            </a:r>
            <a:endParaRPr sz="1800">
              <a:solidFill>
                <a:schemeClr val="dk1"/>
              </a:solidFill>
            </a:endParaRPr>
          </a:p>
        </p:txBody>
      </p:sp>
      <p:sp>
        <p:nvSpPr>
          <p:cNvPr id="606" name="Google Shape;606;p79"/>
          <p:cNvSpPr txBox="1"/>
          <p:nvPr/>
        </p:nvSpPr>
        <p:spPr>
          <a:xfrm>
            <a:off x="2999400" y="4039800"/>
            <a:ext cx="2550900" cy="632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Improving</a:t>
            </a:r>
            <a:endParaRPr sz="1800">
              <a:solidFill>
                <a:schemeClr val="dk1"/>
              </a:solidFill>
            </a:endParaRPr>
          </a:p>
        </p:txBody>
      </p:sp>
      <p:sp>
        <p:nvSpPr>
          <p:cNvPr id="607" name="Google Shape;607;p79"/>
          <p:cNvSpPr txBox="1"/>
          <p:nvPr/>
        </p:nvSpPr>
        <p:spPr>
          <a:xfrm>
            <a:off x="3838425" y="3330725"/>
            <a:ext cx="2022300" cy="5808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Analysis</a:t>
            </a:r>
            <a:endParaRPr sz="1800">
              <a:solidFill>
                <a:schemeClr val="dk1"/>
              </a:solidFill>
            </a:endParaRPr>
          </a:p>
        </p:txBody>
      </p:sp>
      <p:cxnSp>
        <p:nvCxnSpPr>
          <p:cNvPr id="608" name="Google Shape;608;p79"/>
          <p:cNvCxnSpPr/>
          <p:nvPr/>
        </p:nvCxnSpPr>
        <p:spPr>
          <a:xfrm>
            <a:off x="5819325" y="179925"/>
            <a:ext cx="41400" cy="4925700"/>
          </a:xfrm>
          <a:prstGeom prst="straightConnector1">
            <a:avLst/>
          </a:prstGeom>
          <a:noFill/>
          <a:ln w="9525" cap="flat" cmpd="sng">
            <a:solidFill>
              <a:schemeClr val="dk2"/>
            </a:solidFill>
            <a:prstDash val="solid"/>
            <a:round/>
            <a:headEnd type="none" w="med" len="med"/>
            <a:tailEnd type="none" w="med" len="med"/>
          </a:ln>
        </p:spPr>
      </p:cxnSp>
      <p:sp>
        <p:nvSpPr>
          <p:cNvPr id="609" name="Google Shape;609;p79"/>
          <p:cNvSpPr txBox="1"/>
          <p:nvPr/>
        </p:nvSpPr>
        <p:spPr>
          <a:xfrm>
            <a:off x="6503750" y="957675"/>
            <a:ext cx="2084400" cy="3463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Agreements</a:t>
            </a:r>
            <a:endParaRPr sz="1800">
              <a:solidFill>
                <a:schemeClr val="dk1"/>
              </a:solidFill>
            </a:endParaRPr>
          </a:p>
          <a:p>
            <a:pPr marL="0" lvl="0" indent="0" algn="l" rtl="0">
              <a:spcBef>
                <a:spcPts val="0"/>
              </a:spcBef>
              <a:spcAft>
                <a:spcPts val="0"/>
              </a:spcAft>
              <a:buNone/>
            </a:pPr>
            <a:r>
              <a:rPr lang="en" sz="1800">
                <a:solidFill>
                  <a:schemeClr val="dk1"/>
                </a:solidFill>
              </a:rPr>
              <a:t>Documents</a:t>
            </a:r>
            <a:endParaRPr sz="1800">
              <a:solidFill>
                <a:schemeClr val="dk1"/>
              </a:solidFill>
            </a:endParaRPr>
          </a:p>
          <a:p>
            <a:pPr marL="0" lvl="0" indent="0" algn="l" rtl="0">
              <a:spcBef>
                <a:spcPts val="0"/>
              </a:spcBef>
              <a:spcAft>
                <a:spcPts val="0"/>
              </a:spcAft>
              <a:buNone/>
            </a:pPr>
            <a:r>
              <a:rPr lang="en" sz="1800">
                <a:solidFill>
                  <a:schemeClr val="dk1"/>
                </a:solidFill>
              </a:rPr>
              <a:t>Emails</a:t>
            </a:r>
            <a:endParaRPr sz="1800">
              <a:solidFill>
                <a:schemeClr val="dk1"/>
              </a:solidFill>
            </a:endParaRPr>
          </a:p>
          <a:p>
            <a:pPr marL="0" lvl="0" indent="0" algn="l" rtl="0">
              <a:spcBef>
                <a:spcPts val="0"/>
              </a:spcBef>
              <a:spcAft>
                <a:spcPts val="0"/>
              </a:spcAft>
              <a:buNone/>
            </a:pPr>
            <a:r>
              <a:rPr lang="en" sz="1800">
                <a:solidFill>
                  <a:schemeClr val="dk1"/>
                </a:solidFill>
              </a:rPr>
              <a:t>Legislation</a:t>
            </a:r>
            <a:endParaRPr sz="1800">
              <a:solidFill>
                <a:schemeClr val="dk1"/>
              </a:solidFill>
            </a:endParaRPr>
          </a:p>
          <a:p>
            <a:pPr marL="0" lvl="0" indent="0" algn="l" rtl="0">
              <a:spcBef>
                <a:spcPts val="0"/>
              </a:spcBef>
              <a:spcAft>
                <a:spcPts val="0"/>
              </a:spcAft>
              <a:buNone/>
            </a:pPr>
            <a:r>
              <a:rPr lang="en" sz="1800">
                <a:solidFill>
                  <a:schemeClr val="dk1"/>
                </a:solidFill>
              </a:rPr>
              <a:t>Court rulings</a:t>
            </a:r>
            <a:endParaRPr sz="1800">
              <a:solidFill>
                <a:schemeClr val="dk1"/>
              </a:solidFill>
            </a:endParaRPr>
          </a:p>
          <a:p>
            <a:pPr marL="0" lvl="0" indent="0" algn="l" rtl="0">
              <a:spcBef>
                <a:spcPts val="0"/>
              </a:spcBef>
              <a:spcAft>
                <a:spcPts val="0"/>
              </a:spcAft>
              <a:buNone/>
            </a:pPr>
            <a:r>
              <a:rPr lang="en" sz="1800">
                <a:solidFill>
                  <a:schemeClr val="dk1"/>
                </a:solidFill>
              </a:rPr>
              <a:t>Meeting notes</a:t>
            </a:r>
            <a:endParaRPr sz="1800">
              <a:solidFill>
                <a:schemeClr val="dk1"/>
              </a:solidFill>
            </a:endParaRPr>
          </a:p>
          <a:p>
            <a:pPr marL="0" lvl="0" indent="0" algn="l" rtl="0">
              <a:spcBef>
                <a:spcPts val="0"/>
              </a:spcBef>
              <a:spcAft>
                <a:spcPts val="0"/>
              </a:spcAft>
              <a:buNone/>
            </a:pPr>
            <a:r>
              <a:rPr lang="en" sz="1800">
                <a:solidFill>
                  <a:schemeClr val="dk1"/>
                </a:solidFill>
              </a:rPr>
              <a:t>Articles </a:t>
            </a:r>
            <a:endParaRPr sz="1800">
              <a:solidFill>
                <a:schemeClr val="dk1"/>
              </a:solidFill>
            </a:endParaRPr>
          </a:p>
          <a:p>
            <a:pPr marL="0" lvl="0" indent="0" algn="l" rtl="0">
              <a:spcBef>
                <a:spcPts val="0"/>
              </a:spcBef>
              <a:spcAft>
                <a:spcPts val="0"/>
              </a:spcAft>
              <a:buNone/>
            </a:pPr>
            <a:r>
              <a:rPr lang="en" sz="1800">
                <a:solidFill>
                  <a:schemeClr val="dk1"/>
                </a:solidFill>
              </a:rPr>
              <a:t>Posts</a:t>
            </a:r>
            <a:endParaRPr sz="1800">
              <a:solidFill>
                <a:schemeClr val="dk1"/>
              </a:solidFill>
            </a:endParaRPr>
          </a:p>
          <a:p>
            <a:pPr marL="0" lvl="0" indent="0" algn="l" rtl="0">
              <a:spcBef>
                <a:spcPts val="0"/>
              </a:spcBef>
              <a:spcAft>
                <a:spcPts val="0"/>
              </a:spcAft>
              <a:buNone/>
            </a:pPr>
            <a:r>
              <a:rPr lang="en" sz="1800">
                <a:solidFill>
                  <a:schemeClr val="dk1"/>
                </a:solidFill>
              </a:rPr>
              <a:t>Agendas</a:t>
            </a:r>
            <a:endParaRPr sz="1800">
              <a:solidFill>
                <a:schemeClr val="dk1"/>
              </a:solidFill>
            </a:endParaRPr>
          </a:p>
          <a:p>
            <a:pPr marL="0" lvl="0" indent="0" algn="l" rtl="0">
              <a:spcBef>
                <a:spcPts val="0"/>
              </a:spcBef>
              <a:spcAft>
                <a:spcPts val="0"/>
              </a:spcAft>
              <a:buNone/>
            </a:pPr>
            <a:endParaRPr sz="1800">
              <a:solidFill>
                <a:schemeClr val="dk1"/>
              </a:solidFill>
            </a:endParaRPr>
          </a:p>
        </p:txBody>
      </p:sp>
      <p:sp>
        <p:nvSpPr>
          <p:cNvPr id="610" name="Google Shape;610;p79"/>
          <p:cNvSpPr txBox="1"/>
          <p:nvPr/>
        </p:nvSpPr>
        <p:spPr>
          <a:xfrm>
            <a:off x="198800" y="2730913"/>
            <a:ext cx="1590000" cy="7053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Research</a:t>
            </a:r>
            <a:endParaRPr sz="1800">
              <a:solidFill>
                <a:schemeClr val="dk1"/>
              </a:solidFill>
            </a:endParaRPr>
          </a:p>
        </p:txBody>
      </p:sp>
      <p:sp>
        <p:nvSpPr>
          <p:cNvPr id="611" name="Google Shape;611;p79"/>
          <p:cNvSpPr txBox="1"/>
          <p:nvPr/>
        </p:nvSpPr>
        <p:spPr>
          <a:xfrm>
            <a:off x="1261875" y="3663450"/>
            <a:ext cx="1431000" cy="477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Coding</a:t>
            </a:r>
            <a:endParaRPr sz="1800">
              <a:solidFill>
                <a:schemeClr val="dk1"/>
              </a:solidFill>
            </a:endParaRPr>
          </a:p>
        </p:txBody>
      </p:sp>
      <p:sp>
        <p:nvSpPr>
          <p:cNvPr id="612" name="Google Shape;612;p79"/>
          <p:cNvSpPr txBox="1"/>
          <p:nvPr/>
        </p:nvSpPr>
        <p:spPr>
          <a:xfrm>
            <a:off x="5819400" y="-25000"/>
            <a:ext cx="3324600" cy="7053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chemeClr val="lt1"/>
                </a:solidFill>
              </a:rPr>
              <a:t>And they are related to</a:t>
            </a:r>
            <a:endParaRPr sz="2100" b="1">
              <a:solidFill>
                <a:schemeClr val="lt1"/>
              </a:solidFill>
            </a:endParaRPr>
          </a:p>
        </p:txBody>
      </p:sp>
      <p:sp>
        <p:nvSpPr>
          <p:cNvPr id="613" name="Google Shape;613;p79"/>
          <p:cNvSpPr txBox="1"/>
          <p:nvPr/>
        </p:nvSpPr>
        <p:spPr>
          <a:xfrm>
            <a:off x="179475" y="4447550"/>
            <a:ext cx="2550900" cy="536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Speech writing</a:t>
            </a:r>
            <a:endParaRPr sz="1800">
              <a:solidFill>
                <a:schemeClr val="dk1"/>
              </a:solidFill>
            </a:endParaRPr>
          </a:p>
        </p:txBody>
      </p:sp>
      <p:sp>
        <p:nvSpPr>
          <p:cNvPr id="614" name="Google Shape;614;p79"/>
          <p:cNvSpPr txBox="1"/>
          <p:nvPr/>
        </p:nvSpPr>
        <p:spPr>
          <a:xfrm>
            <a:off x="1968625" y="2725450"/>
            <a:ext cx="2344200" cy="4770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And many more</a:t>
            </a:r>
            <a:endParaRPr sz="1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80"/>
          <p:cNvSpPr txBox="1"/>
          <p:nvPr/>
        </p:nvSpPr>
        <p:spPr>
          <a:xfrm>
            <a:off x="0" y="0"/>
            <a:ext cx="9210600" cy="1128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a:solidFill>
                  <a:schemeClr val="lt1"/>
                </a:solidFill>
              </a:rPr>
              <a:t>Let’s start by reminding ourselves about one useful technique - </a:t>
            </a:r>
            <a:r>
              <a:rPr lang="en" sz="2900" b="1">
                <a:solidFill>
                  <a:schemeClr val="lt1"/>
                </a:solidFill>
              </a:rPr>
              <a:t>Structured output format.</a:t>
            </a:r>
            <a:endParaRPr sz="2800" b="1">
              <a:solidFill>
                <a:schemeClr val="lt1"/>
              </a:solidFill>
            </a:endParaRPr>
          </a:p>
        </p:txBody>
      </p:sp>
      <p:sp>
        <p:nvSpPr>
          <p:cNvPr id="620" name="Google Shape;620;p80"/>
          <p:cNvSpPr txBox="1"/>
          <p:nvPr/>
        </p:nvSpPr>
        <p:spPr>
          <a:xfrm>
            <a:off x="-25" y="1282400"/>
            <a:ext cx="9210600" cy="339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a:solidFill>
                  <a:schemeClr val="dk1"/>
                </a:solidFill>
              </a:rPr>
              <a:t>In simple words, structured output format in GenAI prompting is a way to ask a Generative AI system to give you answers in a </a:t>
            </a:r>
            <a:r>
              <a:rPr lang="en" sz="2300" b="1">
                <a:solidFill>
                  <a:schemeClr val="dk1"/>
                </a:solidFill>
              </a:rPr>
              <a:t>specific, organized way. </a:t>
            </a:r>
            <a:r>
              <a:rPr lang="en" sz="2300">
                <a:solidFill>
                  <a:schemeClr val="dk1"/>
                </a:solidFill>
              </a:rPr>
              <a:t>Instead of just getting a long paragraph or a bunch of sentences, you guide the AI to respond in a clear structure, like a list, table, or specific fields.</a:t>
            </a:r>
            <a:endParaRPr sz="2300">
              <a:solidFill>
                <a:schemeClr val="dk1"/>
              </a:solidFill>
            </a:endParaRPr>
          </a:p>
          <a:p>
            <a:pPr marL="0" lvl="0" indent="0" algn="l" rtl="0">
              <a:spcBef>
                <a:spcPts val="0"/>
              </a:spcBef>
              <a:spcAft>
                <a:spcPts val="0"/>
              </a:spcAft>
              <a:buNone/>
            </a:pPr>
            <a:endParaRPr sz="2300">
              <a:solidFill>
                <a:schemeClr val="dk1"/>
              </a:solidFill>
            </a:endParaRPr>
          </a:p>
          <a:p>
            <a:pPr marL="0" lvl="0" indent="0" algn="l" rtl="0">
              <a:spcBef>
                <a:spcPts val="0"/>
              </a:spcBef>
              <a:spcAft>
                <a:spcPts val="0"/>
              </a:spcAft>
              <a:buNone/>
            </a:pPr>
            <a:r>
              <a:rPr lang="en" sz="2300">
                <a:solidFill>
                  <a:schemeClr val="lt1"/>
                </a:solidFill>
                <a:highlight>
                  <a:srgbClr val="D04A02"/>
                </a:highlight>
              </a:rPr>
              <a:t>This prompting format will be useful for many cases: researches, emails, publications, agendas, speeches, agreements, memos and so on. </a:t>
            </a:r>
            <a:endParaRPr sz="2300">
              <a:solidFill>
                <a:schemeClr val="lt1"/>
              </a:solidFill>
              <a:highlight>
                <a:srgbClr val="D04A02"/>
              </a:high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1"/>
          <p:cNvSpPr txBox="1"/>
          <p:nvPr/>
        </p:nvSpPr>
        <p:spPr>
          <a:xfrm>
            <a:off x="0" y="0"/>
            <a:ext cx="9144000" cy="8592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a:solidFill>
                  <a:schemeClr val="lt1"/>
                </a:solidFill>
              </a:rPr>
              <a:t>Example of </a:t>
            </a:r>
            <a:r>
              <a:rPr lang="en" sz="2300" b="1">
                <a:solidFill>
                  <a:schemeClr val="lt1"/>
                </a:solidFill>
              </a:rPr>
              <a:t>Structured output format.</a:t>
            </a:r>
            <a:endParaRPr sz="2200" b="1">
              <a:solidFill>
                <a:schemeClr val="lt1"/>
              </a:solidFill>
            </a:endParaRPr>
          </a:p>
        </p:txBody>
      </p:sp>
      <p:sp>
        <p:nvSpPr>
          <p:cNvPr id="626" name="Google Shape;626;p81"/>
          <p:cNvSpPr txBox="1"/>
          <p:nvPr/>
        </p:nvSpPr>
        <p:spPr>
          <a:xfrm>
            <a:off x="3090150" y="859100"/>
            <a:ext cx="5879100" cy="428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a:solidFill>
                  <a:schemeClr val="dk1"/>
                </a:solidFill>
              </a:rPr>
              <a:t>Please assume the role of an experienced tax consultant and provide a thorough analysis of capital gains taxation in [Name of the Country].</a:t>
            </a:r>
            <a:r>
              <a:rPr lang="en" sz="1600" b="1">
                <a:solidFill>
                  <a:schemeClr val="dk1"/>
                </a:solidFill>
              </a:rPr>
              <a:t> Include detailed information on the following aspects:</a:t>
            </a:r>
            <a:endParaRPr sz="1600" b="1">
              <a:solidFill>
                <a:schemeClr val="dk1"/>
              </a:solidFill>
            </a:endParaRPr>
          </a:p>
          <a:p>
            <a:pPr marL="0" lvl="0" indent="0" algn="l" rtl="0">
              <a:lnSpc>
                <a:spcPct val="115000"/>
              </a:lnSpc>
              <a:spcBef>
                <a:spcPts val="0"/>
              </a:spcBef>
              <a:spcAft>
                <a:spcPts val="0"/>
              </a:spcAft>
              <a:buNone/>
            </a:pPr>
            <a:r>
              <a:rPr lang="en" sz="1600">
                <a:solidFill>
                  <a:schemeClr val="lt1"/>
                </a:solidFill>
                <a:highlight>
                  <a:srgbClr val="EB8C00"/>
                </a:highlight>
              </a:rPr>
              <a:t>Definition and scope of capital gains in [Name of the Country].</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Tax rates applicable to different types of capital gains.</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Exemptions and deductions available for capital gains.</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Reporting requirements and deadlines for capital gains.</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Recent changes in legislation affecting capital gains taxation.</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Comparison with capital gains taxation in neighboring countries.</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lt1"/>
                </a:solidFill>
                <a:highlight>
                  <a:srgbClr val="EB8C00"/>
                </a:highlight>
              </a:rPr>
              <a:t>Practical examples or case studies illustrating capital gains tax scenarios.</a:t>
            </a:r>
            <a:endParaRPr sz="1600">
              <a:solidFill>
                <a:schemeClr val="lt1"/>
              </a:solidFill>
              <a:highlight>
                <a:srgbClr val="EB8C00"/>
              </a:highlight>
            </a:endParaRPr>
          </a:p>
          <a:p>
            <a:pPr marL="0" lvl="0" indent="0" algn="l" rtl="0">
              <a:lnSpc>
                <a:spcPct val="115000"/>
              </a:lnSpc>
              <a:spcBef>
                <a:spcPts val="0"/>
              </a:spcBef>
              <a:spcAft>
                <a:spcPts val="0"/>
              </a:spcAft>
              <a:buNone/>
            </a:pPr>
            <a:r>
              <a:rPr lang="en" sz="1600">
                <a:solidFill>
                  <a:schemeClr val="dk1"/>
                </a:solidFill>
              </a:rPr>
              <a:t>Your analysis should be comprehensive and backed by the latest legal provisions and guidelines.</a:t>
            </a:r>
            <a:endParaRPr sz="1600">
              <a:solidFill>
                <a:schemeClr val="dk1"/>
              </a:solidFill>
            </a:endParaRPr>
          </a:p>
        </p:txBody>
      </p:sp>
      <p:sp>
        <p:nvSpPr>
          <p:cNvPr id="627" name="Google Shape;627;p81"/>
          <p:cNvSpPr txBox="1"/>
          <p:nvPr/>
        </p:nvSpPr>
        <p:spPr>
          <a:xfrm>
            <a:off x="69825" y="1018550"/>
            <a:ext cx="2382300" cy="4125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are asking OWL to provide thorough analysis of capital gains taxation in a certain country. We could stop our prompt just by writing this: </a:t>
            </a:r>
            <a:r>
              <a:rPr lang="en">
                <a:solidFill>
                  <a:schemeClr val="dk1"/>
                </a:solidFill>
              </a:rPr>
              <a:t>“</a:t>
            </a:r>
            <a:r>
              <a:rPr lang="en" b="1">
                <a:solidFill>
                  <a:schemeClr val="dk1"/>
                </a:solidFill>
              </a:rPr>
              <a:t>Please assume the role of an experienced tax consultant and provide a thorough analysis of capital gains taxation in [Name of the Country]</a:t>
            </a:r>
            <a:r>
              <a:rPr lang="en" sz="1500">
                <a:solidFill>
                  <a:schemeClr val="dk1"/>
                </a:solidFill>
              </a:rPr>
              <a:t>.”</a:t>
            </a:r>
            <a:endParaRPr sz="1500">
              <a:solidFill>
                <a:schemeClr val="dk1"/>
              </a:solidFill>
            </a:endParaRPr>
          </a:p>
          <a:p>
            <a:pPr marL="0" lvl="0" indent="0" algn="l" rtl="0">
              <a:spcBef>
                <a:spcPts val="0"/>
              </a:spcBef>
              <a:spcAft>
                <a:spcPts val="0"/>
              </a:spcAft>
              <a:buNone/>
            </a:pPr>
            <a:r>
              <a:rPr lang="en" sz="1500">
                <a:solidFill>
                  <a:schemeClr val="lt1"/>
                </a:solidFill>
                <a:highlight>
                  <a:srgbClr val="DB536A"/>
                </a:highlight>
              </a:rPr>
              <a:t>But instead we are continuing with Structure Output Format. </a:t>
            </a:r>
            <a:r>
              <a:rPr lang="en">
                <a:solidFill>
                  <a:schemeClr val="lt1"/>
                </a:solidFill>
                <a:highlight>
                  <a:srgbClr val="DB536A"/>
                </a:highlight>
              </a:rPr>
              <a:t> </a:t>
            </a:r>
            <a:endParaRPr>
              <a:solidFill>
                <a:schemeClr val="lt1"/>
              </a:solidFill>
              <a:highlight>
                <a:srgbClr val="DB536A"/>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2"/>
          <p:cNvSpPr txBox="1"/>
          <p:nvPr/>
        </p:nvSpPr>
        <p:spPr>
          <a:xfrm>
            <a:off x="0" y="0"/>
            <a:ext cx="9260400" cy="10785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And very much connected to the structured output - is </a:t>
            </a:r>
            <a:r>
              <a:rPr lang="en" sz="2700" b="1">
                <a:solidFill>
                  <a:schemeClr val="lt1"/>
                </a:solidFill>
              </a:rPr>
              <a:t>negative prompting</a:t>
            </a:r>
            <a:endParaRPr sz="2600" b="1">
              <a:solidFill>
                <a:schemeClr val="lt1"/>
              </a:solidFill>
            </a:endParaRPr>
          </a:p>
        </p:txBody>
      </p:sp>
      <p:sp>
        <p:nvSpPr>
          <p:cNvPr id="633" name="Google Shape;633;p82"/>
          <p:cNvSpPr txBox="1"/>
          <p:nvPr/>
        </p:nvSpPr>
        <p:spPr>
          <a:xfrm>
            <a:off x="0" y="1078500"/>
            <a:ext cx="5562300" cy="391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a:solidFill>
                  <a:schemeClr val="dk1"/>
                </a:solidFill>
              </a:rPr>
              <a:t>	</a:t>
            </a:r>
            <a:r>
              <a:rPr lang="en" sz="1900">
                <a:solidFill>
                  <a:schemeClr val="dk1"/>
                </a:solidFill>
              </a:rPr>
              <a:t>T</a:t>
            </a:r>
            <a:r>
              <a:rPr lang="en" sz="1850">
                <a:solidFill>
                  <a:schemeClr val="dk1"/>
                </a:solidFill>
              </a:rPr>
              <a:t>his technique specifies what you </a:t>
            </a:r>
            <a:r>
              <a:rPr lang="en" sz="2150" b="1">
                <a:solidFill>
                  <a:schemeClr val="dk1"/>
                </a:solidFill>
              </a:rPr>
              <a:t>do not </a:t>
            </a:r>
            <a:r>
              <a:rPr lang="en" sz="2150">
                <a:solidFill>
                  <a:schemeClr val="dk1"/>
                </a:solidFill>
              </a:rPr>
              <a:t>want</a:t>
            </a:r>
            <a:r>
              <a:rPr lang="en" sz="1850">
                <a:solidFill>
                  <a:schemeClr val="dk1"/>
                </a:solidFill>
              </a:rPr>
              <a:t> in the response, which can help the AI </a:t>
            </a:r>
            <a:r>
              <a:rPr lang="en" sz="2250" b="1">
                <a:solidFill>
                  <a:schemeClr val="lt1"/>
                </a:solidFill>
                <a:highlight>
                  <a:srgbClr val="D04A02"/>
                </a:highlight>
              </a:rPr>
              <a:t>avoid certain topics,</a:t>
            </a:r>
            <a:r>
              <a:rPr lang="en" sz="1850">
                <a:solidFill>
                  <a:schemeClr val="dk1"/>
                </a:solidFill>
              </a:rPr>
              <a:t> formats, or styles that are not desired for the current task.</a:t>
            </a:r>
            <a:endParaRPr sz="1850">
              <a:solidFill>
                <a:schemeClr val="dk1"/>
              </a:solidFill>
            </a:endParaRPr>
          </a:p>
          <a:p>
            <a:pPr marL="0" lvl="0" indent="0" algn="l" rtl="0">
              <a:spcBef>
                <a:spcPts val="0"/>
              </a:spcBef>
              <a:spcAft>
                <a:spcPts val="0"/>
              </a:spcAft>
              <a:buNone/>
            </a:pPr>
            <a:endParaRPr sz="1850">
              <a:solidFill>
                <a:schemeClr val="dk1"/>
              </a:solidFill>
            </a:endParaRPr>
          </a:p>
          <a:p>
            <a:pPr marL="0" lvl="0" indent="0" algn="l" rtl="0">
              <a:spcBef>
                <a:spcPts val="0"/>
              </a:spcBef>
              <a:spcAft>
                <a:spcPts val="0"/>
              </a:spcAft>
              <a:buNone/>
            </a:pPr>
            <a:r>
              <a:rPr lang="en" sz="1850">
                <a:solidFill>
                  <a:schemeClr val="dk1"/>
                </a:solidFill>
              </a:rPr>
              <a:t>Negative prompting ensures that the </a:t>
            </a:r>
            <a:r>
              <a:rPr lang="en" sz="1850" b="1">
                <a:solidFill>
                  <a:schemeClr val="dk1"/>
                </a:solidFill>
              </a:rPr>
              <a:t>AI system avoids common pitfalls, inaccuracies, and non-compliance issues in the tax and legal domains.</a:t>
            </a:r>
            <a:r>
              <a:rPr lang="en" sz="1850">
                <a:solidFill>
                  <a:schemeClr val="dk1"/>
                </a:solidFill>
              </a:rPr>
              <a:t> By carefully crafting negative prompts, one can significantly reduce the risk of errors and enhance the reliability of AI-generated outputs.</a:t>
            </a:r>
            <a:endParaRPr sz="1850">
              <a:solidFill>
                <a:schemeClr val="dk1"/>
              </a:solidFill>
            </a:endParaRPr>
          </a:p>
        </p:txBody>
      </p:sp>
      <p:pic>
        <p:nvPicPr>
          <p:cNvPr id="634" name="Google Shape;634;p82"/>
          <p:cNvPicPr preferRelativeResize="0"/>
          <p:nvPr/>
        </p:nvPicPr>
        <p:blipFill>
          <a:blip r:embed="rId3">
            <a:alphaModFix/>
          </a:blip>
          <a:stretch>
            <a:fillRect/>
          </a:stretch>
        </p:blipFill>
        <p:spPr>
          <a:xfrm>
            <a:off x="5619400" y="1078500"/>
            <a:ext cx="3641001" cy="3805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83"/>
          <p:cNvSpPr txBox="1"/>
          <p:nvPr/>
        </p:nvSpPr>
        <p:spPr>
          <a:xfrm>
            <a:off x="0" y="0"/>
            <a:ext cx="9190500" cy="9987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Some examples of what was mentioned before about negative prompting</a:t>
            </a:r>
            <a:endParaRPr sz="2300" b="1">
              <a:solidFill>
                <a:schemeClr val="lt1"/>
              </a:solidFill>
            </a:endParaRPr>
          </a:p>
        </p:txBody>
      </p:sp>
      <p:sp>
        <p:nvSpPr>
          <p:cNvPr id="640" name="Google Shape;640;p83"/>
          <p:cNvSpPr txBox="1"/>
          <p:nvPr/>
        </p:nvSpPr>
        <p:spPr>
          <a:xfrm>
            <a:off x="0" y="998600"/>
            <a:ext cx="9190500" cy="430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900" b="1">
                <a:solidFill>
                  <a:schemeClr val="dk1"/>
                </a:solidFill>
                <a:highlight>
                  <a:srgbClr val="FFFFFF"/>
                </a:highlight>
              </a:rPr>
              <a:t>Task: </a:t>
            </a:r>
            <a:r>
              <a:rPr lang="en" sz="1900">
                <a:solidFill>
                  <a:schemeClr val="dk1"/>
                </a:solidFill>
                <a:highlight>
                  <a:srgbClr val="FFFFFF"/>
                </a:highlight>
              </a:rPr>
              <a:t>Please classify the income types for a freelance graphic designer.</a:t>
            </a: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b="1">
                <a:solidFill>
                  <a:schemeClr val="dk1"/>
                </a:solidFill>
                <a:highlight>
                  <a:srgbClr val="FFFFFF"/>
                </a:highlight>
              </a:rPr>
              <a:t>Requirement: </a:t>
            </a:r>
            <a:r>
              <a:rPr lang="en" sz="1900">
                <a:solidFill>
                  <a:schemeClr val="dk1"/>
                </a:solidFill>
                <a:highlight>
                  <a:srgbClr val="FFFFFF"/>
                </a:highlight>
              </a:rPr>
              <a:t>Please avoid classifying self-employment income as passive income."</a:t>
            </a:r>
            <a:endParaRPr sz="1900">
              <a:solidFill>
                <a:schemeClr val="dk1"/>
              </a:solidFill>
              <a:highlight>
                <a:srgbClr val="FFFFFF"/>
              </a:highlight>
            </a:endParaRPr>
          </a:p>
          <a:p>
            <a:pPr marL="0" lvl="0" indent="0" algn="l" rtl="0">
              <a:lnSpc>
                <a:spcPct val="115000"/>
              </a:lnSpc>
              <a:spcBef>
                <a:spcPts val="0"/>
              </a:spcBef>
              <a:spcAft>
                <a:spcPts val="0"/>
              </a:spcAft>
              <a:buNone/>
            </a:pP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b="1">
                <a:solidFill>
                  <a:schemeClr val="dk1"/>
                </a:solidFill>
                <a:highlight>
                  <a:srgbClr val="FFFFFF"/>
                </a:highlight>
              </a:rPr>
              <a:t>Prompt:</a:t>
            </a:r>
            <a:r>
              <a:rPr lang="en" sz="1900">
                <a:solidFill>
                  <a:schemeClr val="dk1"/>
                </a:solidFill>
                <a:highlight>
                  <a:srgbClr val="FFFFFF"/>
                </a:highlight>
              </a:rPr>
              <a:t> Please draft an employment contract for a new hire.</a:t>
            </a: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b="1">
                <a:solidFill>
                  <a:schemeClr val="dk1"/>
                </a:solidFill>
                <a:highlight>
                  <a:schemeClr val="lt1"/>
                </a:highlight>
              </a:rPr>
              <a:t>Requirement:</a:t>
            </a:r>
            <a:r>
              <a:rPr lang="en" sz="1900">
                <a:solidFill>
                  <a:schemeClr val="dk1"/>
                </a:solidFill>
                <a:highlight>
                  <a:schemeClr val="lt1"/>
                </a:highlight>
              </a:rPr>
              <a:t> Please</a:t>
            </a:r>
            <a:r>
              <a:rPr lang="en" sz="1900" b="1">
                <a:solidFill>
                  <a:schemeClr val="dk1"/>
                </a:solidFill>
                <a:highlight>
                  <a:schemeClr val="lt1"/>
                </a:highlight>
              </a:rPr>
              <a:t> </a:t>
            </a:r>
            <a:r>
              <a:rPr lang="en" sz="1900">
                <a:solidFill>
                  <a:schemeClr val="dk1"/>
                </a:solidFill>
                <a:highlight>
                  <a:srgbClr val="FFFFFF"/>
                </a:highlight>
              </a:rPr>
              <a:t>avoid including clauses that violate labor laws, such as non-compete agreements that are overly restrictive."</a:t>
            </a:r>
            <a:endParaRPr sz="1900">
              <a:solidFill>
                <a:schemeClr val="dk1"/>
              </a:solidFill>
              <a:highlight>
                <a:srgbClr val="FFFFFF"/>
              </a:highlight>
            </a:endParaRPr>
          </a:p>
          <a:p>
            <a:pPr marL="0" lvl="0" indent="0" algn="l" rtl="0">
              <a:lnSpc>
                <a:spcPct val="115000"/>
              </a:lnSpc>
              <a:spcBef>
                <a:spcPts val="0"/>
              </a:spcBef>
              <a:spcAft>
                <a:spcPts val="0"/>
              </a:spcAft>
              <a:buNone/>
            </a:pP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b="1">
                <a:solidFill>
                  <a:schemeClr val="dk1"/>
                </a:solidFill>
                <a:highlight>
                  <a:srgbClr val="FFFFFF"/>
                </a:highlight>
              </a:rPr>
              <a:t>Prompt:</a:t>
            </a:r>
            <a:r>
              <a:rPr lang="en" sz="1900">
                <a:solidFill>
                  <a:schemeClr val="dk1"/>
                </a:solidFill>
                <a:highlight>
                  <a:srgbClr val="FFFFFF"/>
                </a:highlight>
              </a:rPr>
              <a:t> Prepare a legal brief on a recent Supreme Court decision.</a:t>
            </a: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b="1">
                <a:solidFill>
                  <a:schemeClr val="dk1"/>
                </a:solidFill>
                <a:highlight>
                  <a:schemeClr val="lt1"/>
                </a:highlight>
              </a:rPr>
              <a:t>Requirement: </a:t>
            </a:r>
            <a:r>
              <a:rPr lang="en" sz="1900">
                <a:solidFill>
                  <a:schemeClr val="dk1"/>
                </a:solidFill>
                <a:highlight>
                  <a:schemeClr val="lt1"/>
                </a:highlight>
              </a:rPr>
              <a:t>Please</a:t>
            </a:r>
            <a:r>
              <a:rPr lang="en" sz="1900" b="1">
                <a:solidFill>
                  <a:schemeClr val="dk1"/>
                </a:solidFill>
                <a:highlight>
                  <a:schemeClr val="lt1"/>
                </a:highlight>
              </a:rPr>
              <a:t> </a:t>
            </a:r>
            <a:r>
              <a:rPr lang="en" sz="1900">
                <a:solidFill>
                  <a:schemeClr val="dk1"/>
                </a:solidFill>
                <a:highlight>
                  <a:srgbClr val="FFFFFF"/>
                </a:highlight>
              </a:rPr>
              <a:t>avoid citing cases or statutes that are no longer valid or applicable."</a:t>
            </a:r>
            <a:endParaRPr sz="1900">
              <a:solidFill>
                <a:schemeClr val="dk1"/>
              </a:solidFill>
              <a:highlight>
                <a:srgbClr val="FFFFFF"/>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84"/>
          <p:cNvSpPr txBox="1"/>
          <p:nvPr/>
        </p:nvSpPr>
        <p:spPr>
          <a:xfrm>
            <a:off x="162125" y="362075"/>
            <a:ext cx="4977600" cy="84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646" name="Google Shape;646;p84"/>
          <p:cNvSpPr txBox="1"/>
          <p:nvPr/>
        </p:nvSpPr>
        <p:spPr>
          <a:xfrm>
            <a:off x="34100" y="1160750"/>
            <a:ext cx="4977600" cy="291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OWL is good at doing various types of researches - </a:t>
            </a:r>
            <a:r>
              <a:rPr lang="en" sz="2100" b="1">
                <a:solidFill>
                  <a:schemeClr val="dk1"/>
                </a:solidFill>
              </a:rPr>
              <a:t>as good as it is possible right now.</a:t>
            </a:r>
            <a:endParaRPr sz="2100" b="1">
              <a:solidFill>
                <a:schemeClr val="dk1"/>
              </a:solidFill>
            </a:endParaRPr>
          </a:p>
          <a:p>
            <a:pPr marL="0" lvl="0" indent="0" algn="l" rtl="0">
              <a:spcBef>
                <a:spcPts val="0"/>
              </a:spcBef>
              <a:spcAft>
                <a:spcPts val="0"/>
              </a:spcAft>
              <a:buNone/>
            </a:pPr>
            <a:r>
              <a:rPr lang="en" sz="2100">
                <a:solidFill>
                  <a:schemeClr val="dk1"/>
                </a:solidFill>
              </a:rPr>
              <a:t>The limitations are about its </a:t>
            </a:r>
            <a:r>
              <a:rPr lang="en" sz="2100" b="1">
                <a:solidFill>
                  <a:schemeClr val="dk1"/>
                </a:solidFill>
              </a:rPr>
              <a:t>database.</a:t>
            </a:r>
            <a:endParaRPr sz="2100" b="1">
              <a:solidFill>
                <a:schemeClr val="dk1"/>
              </a:solidFill>
            </a:endParaRPr>
          </a:p>
          <a:p>
            <a:pPr marL="0" lvl="0" indent="0" algn="l" rtl="0">
              <a:spcBef>
                <a:spcPts val="0"/>
              </a:spcBef>
              <a:spcAft>
                <a:spcPts val="0"/>
              </a:spcAft>
              <a:buNone/>
            </a:pPr>
            <a:endParaRPr sz="2100">
              <a:solidFill>
                <a:schemeClr val="dk1"/>
              </a:solidFill>
            </a:endParaRPr>
          </a:p>
        </p:txBody>
      </p:sp>
      <p:sp>
        <p:nvSpPr>
          <p:cNvPr id="647" name="Google Shape;647;p84"/>
          <p:cNvSpPr txBox="1"/>
          <p:nvPr/>
        </p:nvSpPr>
        <p:spPr>
          <a:xfrm>
            <a:off x="39925" y="0"/>
            <a:ext cx="9144000" cy="9267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600">
                <a:solidFill>
                  <a:schemeClr val="lt1"/>
                </a:solidFill>
              </a:rPr>
              <a:t>Let’s start with researches and think about general tips</a:t>
            </a:r>
            <a:endParaRPr sz="2500">
              <a:solidFill>
                <a:schemeClr val="lt1"/>
              </a:solidFill>
            </a:endParaRPr>
          </a:p>
        </p:txBody>
      </p:sp>
      <p:pic>
        <p:nvPicPr>
          <p:cNvPr id="648" name="Google Shape;648;p84"/>
          <p:cNvPicPr preferRelativeResize="0"/>
          <p:nvPr/>
        </p:nvPicPr>
        <p:blipFill>
          <a:blip r:embed="rId3">
            <a:alphaModFix/>
          </a:blip>
          <a:stretch>
            <a:fillRect/>
          </a:stretch>
        </p:blipFill>
        <p:spPr>
          <a:xfrm>
            <a:off x="5331725" y="942900"/>
            <a:ext cx="3812275" cy="33496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pic>
        <p:nvPicPr>
          <p:cNvPr id="653" name="Google Shape;653;p85"/>
          <p:cNvPicPr preferRelativeResize="0"/>
          <p:nvPr/>
        </p:nvPicPr>
        <p:blipFill>
          <a:blip r:embed="rId3">
            <a:alphaModFix/>
          </a:blip>
          <a:stretch>
            <a:fillRect/>
          </a:stretch>
        </p:blipFill>
        <p:spPr>
          <a:xfrm>
            <a:off x="6224600" y="0"/>
            <a:ext cx="3009900" cy="4489624"/>
          </a:xfrm>
          <a:prstGeom prst="rect">
            <a:avLst/>
          </a:prstGeom>
          <a:noFill/>
          <a:ln>
            <a:noFill/>
          </a:ln>
        </p:spPr>
      </p:pic>
      <p:sp>
        <p:nvSpPr>
          <p:cNvPr id="654" name="Google Shape;654;p85"/>
          <p:cNvSpPr txBox="1"/>
          <p:nvPr/>
        </p:nvSpPr>
        <p:spPr>
          <a:xfrm>
            <a:off x="0" y="0"/>
            <a:ext cx="6224700" cy="13866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lt1"/>
                </a:solidFill>
              </a:rPr>
              <a:t>At OWL AI, we offer two research options: Chat OWL AI and Chat AI without OWL data. The latter option inherently possesses a higher level of creativity.</a:t>
            </a:r>
            <a:endParaRPr sz="2600">
              <a:solidFill>
                <a:schemeClr val="lt1"/>
              </a:solidFill>
            </a:endParaRPr>
          </a:p>
        </p:txBody>
      </p:sp>
      <p:sp>
        <p:nvSpPr>
          <p:cNvPr id="655" name="Google Shape;655;p85"/>
          <p:cNvSpPr txBox="1"/>
          <p:nvPr/>
        </p:nvSpPr>
        <p:spPr>
          <a:xfrm>
            <a:off x="-15775" y="1601550"/>
            <a:ext cx="6224700" cy="131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For conducting</a:t>
            </a:r>
            <a:r>
              <a:rPr lang="en" sz="1550" b="1">
                <a:solidFill>
                  <a:schemeClr val="dk1"/>
                </a:solidFill>
              </a:rPr>
              <a:t> tax and legal research</a:t>
            </a:r>
            <a:r>
              <a:rPr lang="en" sz="1550">
                <a:solidFill>
                  <a:schemeClr val="dk1"/>
                </a:solidFill>
              </a:rPr>
              <a:t>, it is crucial to obtain reliable, true, and precise information without any made-up data. Therefore, you should set the creativity level of the GenAI tool to the</a:t>
            </a:r>
            <a:r>
              <a:rPr lang="en" sz="1550" b="1">
                <a:solidFill>
                  <a:schemeClr val="dk1"/>
                </a:solidFill>
              </a:rPr>
              <a:t> lowest setting. </a:t>
            </a:r>
            <a:endParaRPr sz="1550" b="1">
              <a:solidFill>
                <a:schemeClr val="dk1"/>
              </a:solidFill>
            </a:endParaRPr>
          </a:p>
          <a:p>
            <a:pPr marL="0" lvl="0" indent="0" algn="l" rtl="0">
              <a:spcBef>
                <a:spcPts val="0"/>
              </a:spcBef>
              <a:spcAft>
                <a:spcPts val="0"/>
              </a:spcAft>
              <a:buNone/>
            </a:pPr>
            <a:endParaRPr sz="1800">
              <a:solidFill>
                <a:schemeClr val="dk2"/>
              </a:solidFill>
            </a:endParaRPr>
          </a:p>
        </p:txBody>
      </p:sp>
      <p:sp>
        <p:nvSpPr>
          <p:cNvPr id="656" name="Google Shape;656;p85"/>
          <p:cNvSpPr txBox="1"/>
          <p:nvPr/>
        </p:nvSpPr>
        <p:spPr>
          <a:xfrm>
            <a:off x="-15775" y="3127500"/>
            <a:ext cx="6224700" cy="8697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100">
                <a:solidFill>
                  <a:schemeClr val="lt1"/>
                </a:solidFill>
              </a:rPr>
              <a:t>In our case it is Chat OWL AI</a:t>
            </a:r>
            <a:endParaRPr sz="2100">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86"/>
          <p:cNvSpPr txBox="1"/>
          <p:nvPr/>
        </p:nvSpPr>
        <p:spPr>
          <a:xfrm>
            <a:off x="0" y="-48200"/>
            <a:ext cx="9144000" cy="11037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lt1"/>
                </a:solidFill>
              </a:rPr>
              <a:t>And more about creativity - which is not only about researches but about many other prompts</a:t>
            </a:r>
            <a:endParaRPr sz="2500">
              <a:solidFill>
                <a:schemeClr val="lt1"/>
              </a:solidFill>
            </a:endParaRPr>
          </a:p>
        </p:txBody>
      </p:sp>
      <p:sp>
        <p:nvSpPr>
          <p:cNvPr id="662" name="Google Shape;662;p86"/>
          <p:cNvSpPr txBox="1"/>
          <p:nvPr/>
        </p:nvSpPr>
        <p:spPr>
          <a:xfrm>
            <a:off x="0" y="1055375"/>
            <a:ext cx="4572000" cy="39951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700" b="1">
                <a:solidFill>
                  <a:schemeClr val="dk1"/>
                </a:solidFill>
              </a:rPr>
              <a:t>To increase creativity use the phrases directly in your prompts </a:t>
            </a:r>
            <a:endParaRPr sz="1700" b="1">
              <a:solidFill>
                <a:schemeClr val="dk1"/>
              </a:solidFill>
            </a:endParaRPr>
          </a:p>
          <a:p>
            <a:pPr marL="0" lvl="0" indent="0" algn="l" rtl="0">
              <a:spcBef>
                <a:spcPts val="0"/>
              </a:spcBef>
              <a:spcAft>
                <a:spcPts val="0"/>
              </a:spcAft>
              <a:buNone/>
            </a:pPr>
            <a:endParaRPr sz="18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Provide a highly creative response</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Generate an imaginative and original answer</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Give a detailed and innovative explanation</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Offer a unique and creative perspective</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Respond with a very original and inventive idea</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Craft a creative and unconventional response</a:t>
            </a:r>
            <a:endParaRPr sz="1500">
              <a:solidFill>
                <a:schemeClr val="dk1"/>
              </a:solidFill>
            </a:endParaRPr>
          </a:p>
          <a:p>
            <a:pPr marL="457200" lvl="0" indent="-323850" algn="l" rtl="0">
              <a:lnSpc>
                <a:spcPct val="142857"/>
              </a:lnSpc>
              <a:spcBef>
                <a:spcPts val="0"/>
              </a:spcBef>
              <a:spcAft>
                <a:spcPts val="0"/>
              </a:spcAft>
              <a:buClr>
                <a:schemeClr val="dk1"/>
              </a:buClr>
              <a:buSzPts val="1500"/>
              <a:buChar char="●"/>
            </a:pPr>
            <a:r>
              <a:rPr lang="en" sz="1500">
                <a:solidFill>
                  <a:srgbClr val="0F0D0B"/>
                </a:solidFill>
              </a:rPr>
              <a:t>Explore a novel perspective on</a:t>
            </a:r>
            <a:endParaRPr sz="1500">
              <a:solidFill>
                <a:srgbClr val="0F0D0B"/>
              </a:solidFill>
            </a:endParaRPr>
          </a:p>
          <a:p>
            <a:pPr marL="457200" lvl="0" indent="-323850" algn="l" rtl="0">
              <a:lnSpc>
                <a:spcPct val="142857"/>
              </a:lnSpc>
              <a:spcBef>
                <a:spcPts val="0"/>
              </a:spcBef>
              <a:spcAft>
                <a:spcPts val="0"/>
              </a:spcAft>
              <a:buClr>
                <a:srgbClr val="0F0D0B"/>
              </a:buClr>
              <a:buSzPts val="1500"/>
              <a:buChar char="●"/>
            </a:pPr>
            <a:r>
              <a:rPr lang="en" sz="1500">
                <a:solidFill>
                  <a:srgbClr val="0F0D0B"/>
                </a:solidFill>
              </a:rPr>
              <a:t>Please provide something extraordinary regarding</a:t>
            </a:r>
            <a:endParaRPr sz="1500">
              <a:solidFill>
                <a:srgbClr val="0F0D0B"/>
              </a:solidFill>
            </a:endParaRPr>
          </a:p>
        </p:txBody>
      </p:sp>
      <p:sp>
        <p:nvSpPr>
          <p:cNvPr id="663" name="Google Shape;663;p86"/>
          <p:cNvSpPr txBox="1"/>
          <p:nvPr/>
        </p:nvSpPr>
        <p:spPr>
          <a:xfrm>
            <a:off x="4663700" y="4006900"/>
            <a:ext cx="4719600" cy="95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highlight>
                  <a:srgbClr val="EB8C00"/>
                </a:highlight>
              </a:rPr>
              <a:t>Sometimes you need to add - please don’t provide any made-up information in your answer :)</a:t>
            </a:r>
            <a:endParaRPr sz="1800">
              <a:solidFill>
                <a:schemeClr val="lt1"/>
              </a:solidFill>
              <a:highlight>
                <a:srgbClr val="EB8C00"/>
              </a:highlight>
            </a:endParaRPr>
          </a:p>
          <a:p>
            <a:pPr marL="0" lvl="0" indent="0" algn="l" rtl="0">
              <a:spcBef>
                <a:spcPts val="0"/>
              </a:spcBef>
              <a:spcAft>
                <a:spcPts val="0"/>
              </a:spcAft>
              <a:buNone/>
            </a:pPr>
            <a:endParaRPr sz="1800">
              <a:solidFill>
                <a:schemeClr val="dk2"/>
              </a:solidFill>
            </a:endParaRPr>
          </a:p>
        </p:txBody>
      </p:sp>
      <p:sp>
        <p:nvSpPr>
          <p:cNvPr id="664" name="Google Shape;664;p86"/>
          <p:cNvSpPr txBox="1"/>
          <p:nvPr/>
        </p:nvSpPr>
        <p:spPr>
          <a:xfrm>
            <a:off x="4731650" y="1055375"/>
            <a:ext cx="4412400" cy="30090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a:solidFill>
                  <a:schemeClr val="dk1"/>
                </a:solidFill>
              </a:rPr>
              <a:t>To ask for minimal creativity:</a:t>
            </a:r>
            <a:endParaRPr sz="1700" b="1">
              <a:solidFill>
                <a:schemeClr val="dk1"/>
              </a:solidFill>
            </a:endParaRPr>
          </a:p>
          <a:p>
            <a:pPr marL="0" lvl="0" indent="0" algn="l" rtl="0">
              <a:lnSpc>
                <a:spcPct val="115000"/>
              </a:lnSpc>
              <a:spcBef>
                <a:spcPts val="0"/>
              </a:spcBef>
              <a:spcAft>
                <a:spcPts val="0"/>
              </a:spcAft>
              <a:buNone/>
            </a:pP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Give a straightforward and factual response</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Respond with a practical and realistic suggestion</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Offer a concise and to-the-point answer</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 sz="1500">
                <a:solidFill>
                  <a:schemeClr val="dk1"/>
                </a:solidFill>
              </a:rPr>
              <a:t>Generate a simple and clear explanation</a:t>
            </a:r>
            <a:endParaRPr sz="1500">
              <a:solidFill>
                <a:schemeClr val="dk1"/>
              </a:solidFill>
            </a:endParaRPr>
          </a:p>
          <a:p>
            <a:pPr marL="457200" lvl="0" indent="-323850" algn="l" rtl="0">
              <a:lnSpc>
                <a:spcPct val="115000"/>
              </a:lnSpc>
              <a:spcBef>
                <a:spcPts val="0"/>
              </a:spcBef>
              <a:spcAft>
                <a:spcPts val="0"/>
              </a:spcAft>
              <a:buClr>
                <a:srgbClr val="0F0D0B"/>
              </a:buClr>
              <a:buSzPts val="1500"/>
              <a:buChar char="●"/>
            </a:pPr>
            <a:r>
              <a:rPr lang="en" sz="1500">
                <a:solidFill>
                  <a:srgbClr val="0F0D0B"/>
                </a:solidFill>
              </a:rPr>
              <a:t>Base your thoughts on well-known facts about</a:t>
            </a:r>
            <a:endParaRPr sz="1500">
              <a:solidFill>
                <a:srgbClr val="0F0D0B"/>
              </a:solidFill>
            </a:endParaRPr>
          </a:p>
          <a:p>
            <a:pPr marL="457200" lvl="0" indent="-323850" algn="l" rtl="0">
              <a:lnSpc>
                <a:spcPct val="115000"/>
              </a:lnSpc>
              <a:spcBef>
                <a:spcPts val="0"/>
              </a:spcBef>
              <a:spcAft>
                <a:spcPts val="0"/>
              </a:spcAft>
              <a:buSzPts val="1500"/>
              <a:buChar char="●"/>
            </a:pPr>
            <a:r>
              <a:rPr lang="en" sz="1500">
                <a:solidFill>
                  <a:srgbClr val="0F0D0B"/>
                </a:solidFill>
              </a:rPr>
              <a:t>Maintain a conventional perspective on</a:t>
            </a:r>
            <a:r>
              <a:rPr lang="en" sz="1500">
                <a:solidFill>
                  <a:schemeClr val="dk1"/>
                </a:solidFill>
              </a:rPr>
              <a:t> </a:t>
            </a:r>
            <a:endParaRPr sz="15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87"/>
          <p:cNvSpPr txBox="1"/>
          <p:nvPr/>
        </p:nvSpPr>
        <p:spPr>
          <a:xfrm>
            <a:off x="0" y="1483675"/>
            <a:ext cx="5969100" cy="22752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b="1">
                <a:solidFill>
                  <a:schemeClr val="dk1"/>
                </a:solidFill>
              </a:rPr>
              <a:t>Identify Jurisdiction: Legal systems vary by region. Focus on Outcomes</a:t>
            </a:r>
            <a:endParaRPr sz="1700" b="1">
              <a:solidFill>
                <a:schemeClr val="dk1"/>
              </a:solidFill>
            </a:endParaRPr>
          </a:p>
          <a:p>
            <a:pPr marL="0" lvl="0" indent="0" algn="l" rtl="0">
              <a:lnSpc>
                <a:spcPct val="115000"/>
              </a:lnSpc>
              <a:spcBef>
                <a:spcPts val="0"/>
              </a:spcBef>
              <a:spcAft>
                <a:spcPts val="0"/>
              </a:spcAft>
              <a:buNone/>
            </a:pPr>
            <a:r>
              <a:rPr lang="en" sz="1700" b="1">
                <a:solidFill>
                  <a:schemeClr val="dk1"/>
                </a:solidFill>
              </a:rPr>
              <a:t>Specify Tax Type</a:t>
            </a:r>
            <a:endParaRPr sz="1700" b="1">
              <a:solidFill>
                <a:schemeClr val="dk1"/>
              </a:solidFill>
            </a:endParaRPr>
          </a:p>
          <a:p>
            <a:pPr marL="0" lvl="0" indent="0" algn="l" rtl="0">
              <a:lnSpc>
                <a:spcPct val="115000"/>
              </a:lnSpc>
              <a:spcBef>
                <a:spcPts val="0"/>
              </a:spcBef>
              <a:spcAft>
                <a:spcPts val="0"/>
              </a:spcAft>
              <a:buNone/>
            </a:pPr>
            <a:r>
              <a:rPr lang="en" sz="1700" b="1">
                <a:solidFill>
                  <a:schemeClr val="dk1"/>
                </a:solidFill>
              </a:rPr>
              <a:t>Include Time Frames</a:t>
            </a:r>
            <a:endParaRPr sz="1700" b="1">
              <a:solidFill>
                <a:schemeClr val="dk1"/>
              </a:solidFill>
            </a:endParaRPr>
          </a:p>
          <a:p>
            <a:pPr marL="0" lvl="0" indent="0" algn="l" rtl="0">
              <a:lnSpc>
                <a:spcPct val="115000"/>
              </a:lnSpc>
              <a:spcBef>
                <a:spcPts val="0"/>
              </a:spcBef>
              <a:spcAft>
                <a:spcPts val="0"/>
              </a:spcAft>
              <a:buNone/>
            </a:pPr>
            <a:r>
              <a:rPr lang="en" sz="1700" b="1">
                <a:solidFill>
                  <a:schemeClr val="dk1"/>
                </a:solidFill>
              </a:rPr>
              <a:t>Use Hypotheticals: Frame questions using hypothetical scenarios to get more precise answers.</a:t>
            </a:r>
            <a:endParaRPr sz="1700" b="1">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p:txBody>
      </p:sp>
      <p:sp>
        <p:nvSpPr>
          <p:cNvPr id="670" name="Google Shape;670;p87"/>
          <p:cNvSpPr txBox="1"/>
          <p:nvPr/>
        </p:nvSpPr>
        <p:spPr>
          <a:xfrm>
            <a:off x="0" y="3758875"/>
            <a:ext cx="5969100" cy="493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850">
                <a:solidFill>
                  <a:schemeClr val="lt1"/>
                </a:solidFill>
                <a:highlight>
                  <a:srgbClr val="D04A02"/>
                </a:highlight>
              </a:rPr>
              <a:t>Check everything!</a:t>
            </a:r>
            <a:endParaRPr sz="3600">
              <a:solidFill>
                <a:schemeClr val="lt1"/>
              </a:solidFill>
              <a:highlight>
                <a:srgbClr val="D04A02"/>
              </a:highlight>
            </a:endParaRPr>
          </a:p>
        </p:txBody>
      </p:sp>
      <p:sp>
        <p:nvSpPr>
          <p:cNvPr id="671" name="Google Shape;671;p87"/>
          <p:cNvSpPr txBox="1"/>
          <p:nvPr/>
        </p:nvSpPr>
        <p:spPr>
          <a:xfrm>
            <a:off x="0" y="0"/>
            <a:ext cx="9144000" cy="9585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rPr>
              <a:t>And after we have defined our preferences of the creativity level, we are back to prompting… and research </a:t>
            </a:r>
            <a:endParaRPr sz="2100">
              <a:solidFill>
                <a:schemeClr val="lt1"/>
              </a:solidFill>
            </a:endParaRPr>
          </a:p>
        </p:txBody>
      </p:sp>
      <p:pic>
        <p:nvPicPr>
          <p:cNvPr id="672" name="Google Shape;672;p87"/>
          <p:cNvPicPr preferRelativeResize="0"/>
          <p:nvPr/>
        </p:nvPicPr>
        <p:blipFill>
          <a:blip r:embed="rId3">
            <a:alphaModFix/>
          </a:blip>
          <a:stretch>
            <a:fillRect/>
          </a:stretch>
        </p:blipFill>
        <p:spPr>
          <a:xfrm>
            <a:off x="6105275" y="1073200"/>
            <a:ext cx="2998225" cy="3623125"/>
          </a:xfrm>
          <a:prstGeom prst="rect">
            <a:avLst/>
          </a:prstGeom>
          <a:noFill/>
          <a:ln>
            <a:noFill/>
          </a:ln>
        </p:spPr>
      </p:pic>
      <p:sp>
        <p:nvSpPr>
          <p:cNvPr id="673" name="Google Shape;673;p87"/>
          <p:cNvSpPr txBox="1"/>
          <p:nvPr/>
        </p:nvSpPr>
        <p:spPr>
          <a:xfrm>
            <a:off x="0" y="1073200"/>
            <a:ext cx="6045000" cy="49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All important information about tax and legal research</a:t>
            </a:r>
            <a:endParaRPr sz="1800">
              <a:solidFill>
                <a:schemeClr val="dk1"/>
              </a:solidFill>
            </a:endParaRPr>
          </a:p>
        </p:txBody>
      </p:sp>
      <p:sp>
        <p:nvSpPr>
          <p:cNvPr id="674" name="Google Shape;674;p87"/>
          <p:cNvSpPr txBox="1"/>
          <p:nvPr/>
        </p:nvSpPr>
        <p:spPr>
          <a:xfrm>
            <a:off x="45750" y="4284225"/>
            <a:ext cx="5923500" cy="41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GenAI Explore will inspire you in your prompting. </a:t>
            </a:r>
            <a:endParaRPr sz="1800" b="1">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88"/>
          <p:cNvSpPr txBox="1"/>
          <p:nvPr/>
        </p:nvSpPr>
        <p:spPr>
          <a:xfrm>
            <a:off x="3289500" y="798000"/>
            <a:ext cx="5854500" cy="40782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Clr>
                <a:schemeClr val="dk1"/>
              </a:buClr>
              <a:buSzPts val="1100"/>
              <a:buFont typeface="Arial"/>
              <a:buNone/>
            </a:pPr>
            <a:r>
              <a:rPr lang="en" sz="1900">
                <a:solidFill>
                  <a:schemeClr val="dk1"/>
                </a:solidFill>
              </a:rPr>
              <a:t>Please take the </a:t>
            </a:r>
            <a:r>
              <a:rPr lang="en" sz="1900">
                <a:solidFill>
                  <a:schemeClr val="lt1"/>
                </a:solidFill>
                <a:highlight>
                  <a:srgbClr val="D04A02"/>
                </a:highlight>
              </a:rPr>
              <a:t>role of an AML expert</a:t>
            </a:r>
            <a:r>
              <a:rPr lang="en" sz="1900">
                <a:solidFill>
                  <a:schemeClr val="dk1"/>
                </a:solidFill>
              </a:rPr>
              <a:t> in [Name of the Country]. Please describe the </a:t>
            </a:r>
            <a:r>
              <a:rPr lang="en" sz="1900">
                <a:solidFill>
                  <a:schemeClr val="lt1"/>
                </a:solidFill>
                <a:highlight>
                  <a:srgbClr val="D04A02"/>
                </a:highlight>
              </a:rPr>
              <a:t>customer due diligence procedures required</a:t>
            </a:r>
            <a:r>
              <a:rPr lang="en" sz="1900">
                <a:solidFill>
                  <a:schemeClr val="dk1"/>
                </a:solidFill>
              </a:rPr>
              <a:t> from financial institutions in [Name of the Country]. Output: a </a:t>
            </a:r>
            <a:r>
              <a:rPr lang="en" sz="1900">
                <a:solidFill>
                  <a:schemeClr val="lt1"/>
                </a:solidFill>
                <a:highlight>
                  <a:srgbClr val="D04A02"/>
                </a:highlight>
              </a:rPr>
              <a:t>structured and professional description </a:t>
            </a:r>
            <a:r>
              <a:rPr lang="en" sz="1900">
                <a:solidFill>
                  <a:schemeClr val="dk1"/>
                </a:solidFill>
              </a:rPr>
              <a:t>of the customer due diligence procedures required from financial institutions in [Name of the Country]. Requirement: </a:t>
            </a:r>
            <a:r>
              <a:rPr lang="en" sz="1900">
                <a:solidFill>
                  <a:schemeClr val="lt1"/>
                </a:solidFill>
                <a:highlight>
                  <a:srgbClr val="D04A02"/>
                </a:highlight>
              </a:rPr>
              <a:t>please don’t provide any made-up information in your answer.</a:t>
            </a:r>
            <a:endParaRPr sz="2700">
              <a:solidFill>
                <a:schemeClr val="dk2"/>
              </a:solidFill>
            </a:endParaRPr>
          </a:p>
        </p:txBody>
      </p:sp>
      <p:sp>
        <p:nvSpPr>
          <p:cNvPr id="680" name="Google Shape;680;p88"/>
          <p:cNvSpPr txBox="1"/>
          <p:nvPr/>
        </p:nvSpPr>
        <p:spPr>
          <a:xfrm>
            <a:off x="0" y="0"/>
            <a:ext cx="9144000" cy="7980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Legal research</a:t>
            </a:r>
            <a:endParaRPr sz="2400">
              <a:solidFill>
                <a:schemeClr val="lt1"/>
              </a:solidFill>
            </a:endParaRPr>
          </a:p>
        </p:txBody>
      </p:sp>
      <p:sp>
        <p:nvSpPr>
          <p:cNvPr id="681" name="Google Shape;681;p88"/>
          <p:cNvSpPr txBox="1"/>
          <p:nvPr/>
        </p:nvSpPr>
        <p:spPr>
          <a:xfrm>
            <a:off x="0" y="1666475"/>
            <a:ext cx="2910600" cy="2053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we need a description of customer due diligence procedures required from financial institutions in a certain country. </a:t>
            </a:r>
            <a:endParaRPr sz="1500">
              <a:solidFill>
                <a:schemeClr val="dk1"/>
              </a:solidFill>
            </a:endParaRPr>
          </a:p>
          <a:p>
            <a:pPr marL="0" lvl="0" indent="0" algn="l" rtl="0">
              <a:spcBef>
                <a:spcPts val="0"/>
              </a:spcBef>
              <a:spcAft>
                <a:spcPts val="0"/>
              </a:spcAft>
              <a:buNone/>
            </a:pPr>
            <a:r>
              <a:rPr lang="en" sz="1500">
                <a:solidFill>
                  <a:schemeClr val="dk1"/>
                </a:solidFill>
              </a:rPr>
              <a:t>We assign a role, giving the task, describing desired output and providing requirement. </a:t>
            </a:r>
            <a:endParaRPr sz="15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89"/>
          <p:cNvSpPr txBox="1"/>
          <p:nvPr/>
        </p:nvSpPr>
        <p:spPr>
          <a:xfrm>
            <a:off x="3459000" y="605700"/>
            <a:ext cx="5625000" cy="44274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Please take the role of an </a:t>
            </a:r>
            <a:r>
              <a:rPr lang="en" sz="1500">
                <a:solidFill>
                  <a:schemeClr val="lt1"/>
                </a:solidFill>
                <a:highlight>
                  <a:srgbClr val="DB536A"/>
                </a:highlight>
              </a:rPr>
              <a:t>expert in international taxation</a:t>
            </a: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Please suggest </a:t>
            </a:r>
            <a:r>
              <a:rPr lang="en" sz="1500">
                <a:solidFill>
                  <a:schemeClr val="lt1"/>
                </a:solidFill>
                <a:highlight>
                  <a:srgbClr val="DB536A"/>
                </a:highlight>
              </a:rPr>
              <a:t>comprehensive tax optimization strategies </a:t>
            </a:r>
            <a:r>
              <a:rPr lang="en" sz="1500">
                <a:solidFill>
                  <a:schemeClr val="dk1"/>
                </a:solidFill>
              </a:rPr>
              <a:t>for a </a:t>
            </a:r>
            <a:r>
              <a:rPr lang="en" sz="1500">
                <a:solidFill>
                  <a:schemeClr val="lt1"/>
                </a:solidFill>
                <a:highlight>
                  <a:srgbClr val="D04A02"/>
                </a:highlight>
              </a:rPr>
              <a:t>technology company that operates </a:t>
            </a:r>
            <a:r>
              <a:rPr lang="en" sz="1500">
                <a:solidFill>
                  <a:srgbClr val="0F0D0B"/>
                </a:solidFill>
                <a:highlight>
                  <a:srgbClr val="FFFFFF"/>
                </a:highlight>
              </a:rPr>
              <a:t>across multiple jurisdictions, including various European Union member states, Ukraine, and Turkey. Your </a:t>
            </a:r>
            <a:r>
              <a:rPr lang="en" sz="1500">
                <a:solidFill>
                  <a:schemeClr val="lt1"/>
                </a:solidFill>
                <a:highlight>
                  <a:srgbClr val="EB8C00"/>
                </a:highlight>
              </a:rPr>
              <a:t>response should encompass</a:t>
            </a:r>
            <a:r>
              <a:rPr lang="en" sz="1500">
                <a:solidFill>
                  <a:srgbClr val="0F0D0B"/>
                </a:solidFill>
                <a:highlight>
                  <a:srgbClr val="FFFFFF"/>
                </a:highlight>
              </a:rPr>
              <a:t> a range of potential strategies tailored to the company's unique multinational presence, </a:t>
            </a:r>
            <a:r>
              <a:rPr lang="en" sz="1500">
                <a:solidFill>
                  <a:schemeClr val="lt1"/>
                </a:solidFill>
                <a:highlight>
                  <a:srgbClr val="EB8C00"/>
                </a:highlight>
              </a:rPr>
              <a:t>taking into account the diverse fiscal environments and tax regulations</a:t>
            </a:r>
            <a:r>
              <a:rPr lang="en" sz="1500">
                <a:solidFill>
                  <a:srgbClr val="0F0D0B"/>
                </a:solidFill>
                <a:highlight>
                  <a:srgbClr val="FFFFFF"/>
                </a:highlight>
              </a:rPr>
              <a:t> within these regions.</a:t>
            </a:r>
            <a:r>
              <a:rPr lang="en" sz="1500">
                <a:solidFill>
                  <a:schemeClr val="lt1"/>
                </a:solidFill>
                <a:highlight>
                  <a:srgbClr val="DB536A"/>
                </a:highlight>
              </a:rPr>
              <a:t>The output should be a detailed exposition of the viable strategies </a:t>
            </a:r>
            <a:r>
              <a:rPr lang="en" sz="1500">
                <a:solidFill>
                  <a:srgbClr val="0F0D0B"/>
                </a:solidFill>
                <a:highlight>
                  <a:srgbClr val="FFFFFF"/>
                </a:highlight>
              </a:rPr>
              <a:t>that align with international tax laws and treaties, and that aim to maximize the company's tax efficiency while ensuring full compliance with all relevant legal obligations.</a:t>
            </a: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rgbClr val="0F0D0B"/>
                </a:solidFill>
                <a:highlight>
                  <a:srgbClr val="FFFFFF"/>
                </a:highlight>
              </a:rPr>
              <a:t>Output: A </a:t>
            </a:r>
            <a:r>
              <a:rPr lang="en" sz="1500">
                <a:solidFill>
                  <a:schemeClr val="lt1"/>
                </a:solidFill>
                <a:highlight>
                  <a:srgbClr val="DB536A"/>
                </a:highlight>
              </a:rPr>
              <a:t>detailed and structured analysis of tax optimization strategies</a:t>
            </a:r>
            <a:r>
              <a:rPr lang="en" sz="1500">
                <a:solidFill>
                  <a:srgbClr val="0F0D0B"/>
                </a:solidFill>
                <a:highlight>
                  <a:srgbClr val="FFFFFF"/>
                </a:highlight>
              </a:rPr>
              <a:t>, as specified above.</a:t>
            </a:r>
            <a:endParaRPr sz="1500">
              <a:solidFill>
                <a:srgbClr val="0F0D0B"/>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a:solidFill>
                  <a:srgbClr val="0F0D0B"/>
                </a:solidFill>
                <a:highlight>
                  <a:srgbClr val="FFFFFF"/>
                </a:highlight>
              </a:rPr>
              <a:t>Requirement: Please respond with a practical and </a:t>
            </a:r>
            <a:r>
              <a:rPr lang="en" sz="1500">
                <a:solidFill>
                  <a:schemeClr val="lt1"/>
                </a:solidFill>
                <a:highlight>
                  <a:srgbClr val="EB8C00"/>
                </a:highlight>
              </a:rPr>
              <a:t>realistic suggestion</a:t>
            </a:r>
            <a:endParaRPr sz="1500">
              <a:solidFill>
                <a:schemeClr val="lt1"/>
              </a:solidFill>
              <a:highlight>
                <a:srgbClr val="EB8C00"/>
              </a:highlight>
            </a:endParaRPr>
          </a:p>
          <a:p>
            <a:pPr marL="0" lvl="0" indent="0" algn="l" rtl="0">
              <a:lnSpc>
                <a:spcPct val="150000"/>
              </a:lnSpc>
              <a:spcBef>
                <a:spcPts val="0"/>
              </a:spcBef>
              <a:spcAft>
                <a:spcPts val="0"/>
              </a:spcAft>
              <a:buClr>
                <a:schemeClr val="dk1"/>
              </a:buClr>
              <a:buSzPts val="1100"/>
              <a:buFont typeface="Arial"/>
              <a:buNone/>
            </a:pPr>
            <a:endParaRPr sz="1500">
              <a:solidFill>
                <a:schemeClr val="dk1"/>
              </a:solidFill>
            </a:endParaRPr>
          </a:p>
        </p:txBody>
      </p:sp>
      <p:sp>
        <p:nvSpPr>
          <p:cNvPr id="687" name="Google Shape;687;p89"/>
          <p:cNvSpPr txBox="1"/>
          <p:nvPr/>
        </p:nvSpPr>
        <p:spPr>
          <a:xfrm>
            <a:off x="60000" y="0"/>
            <a:ext cx="9024000" cy="6057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research </a:t>
            </a:r>
            <a:r>
              <a:rPr lang="en" sz="2400" u="sng">
                <a:solidFill>
                  <a:schemeClr val="hlink"/>
                </a:solidFill>
                <a:hlinkClick r:id="rId3"/>
              </a:rPr>
              <a:t>…</a:t>
            </a:r>
            <a:r>
              <a:rPr lang="en" sz="2400" u="sng">
                <a:solidFill>
                  <a:schemeClr val="hlink"/>
                </a:solidFill>
                <a:hlinkClick r:id="rId3"/>
              </a:rPr>
              <a:t> </a:t>
            </a:r>
            <a:endParaRPr sz="2400">
              <a:solidFill>
                <a:schemeClr val="lt1"/>
              </a:solidFill>
            </a:endParaRPr>
          </a:p>
        </p:txBody>
      </p:sp>
      <p:sp>
        <p:nvSpPr>
          <p:cNvPr id="688" name="Google Shape;688;p89"/>
          <p:cNvSpPr txBox="1"/>
          <p:nvPr/>
        </p:nvSpPr>
        <p:spPr>
          <a:xfrm>
            <a:off x="60000" y="799275"/>
            <a:ext cx="3060300" cy="27012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highlight>
                  <a:srgbClr val="FFFFFF"/>
                </a:highlight>
              </a:rPr>
              <a:t>Our situation:</a:t>
            </a:r>
            <a:r>
              <a:rPr lang="en" sz="1500">
                <a:solidFill>
                  <a:schemeClr val="dk1"/>
                </a:solidFill>
                <a:highlight>
                  <a:srgbClr val="FFFFFF"/>
                </a:highlight>
              </a:rPr>
              <a:t> the client - a technology company seeking expert advice on optimizing its tax strategy to efficiently manage its tax liabilities across multiple jurisdictions, including various European Union member states, Ukraine, and Turkey, while ensuring compliance with international tax laws and treaties.</a:t>
            </a:r>
            <a:endParaRPr sz="2100">
              <a:solidFill>
                <a:schemeClr val="dk1"/>
              </a:solidFill>
            </a:endParaRPr>
          </a:p>
        </p:txBody>
      </p:sp>
      <p:sp>
        <p:nvSpPr>
          <p:cNvPr id="689" name="Google Shape;689;p89"/>
          <p:cNvSpPr txBox="1"/>
          <p:nvPr/>
        </p:nvSpPr>
        <p:spPr>
          <a:xfrm>
            <a:off x="60000" y="3546900"/>
            <a:ext cx="2980500" cy="88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dk1"/>
                </a:solidFill>
                <a:hlinkClick r:id="rId3">
                  <a:extLst>
                    <a:ext uri="{A12FA001-AC4F-418D-AE19-62706E023703}">
                      <ahyp:hlinkClr xmlns:ahyp="http://schemas.microsoft.com/office/drawing/2018/hyperlinkcolor" val="tx"/>
                    </a:ext>
                  </a:extLst>
                </a:hlinkClick>
              </a:rPr>
              <a:t>link </a:t>
            </a:r>
            <a:r>
              <a:rPr lang="en" sz="1500">
                <a:solidFill>
                  <a:schemeClr val="dk1"/>
                </a:solidFill>
              </a:rPr>
              <a:t>to this prompt on GenAI Explore</a:t>
            </a:r>
            <a:endParaRPr sz="15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90"/>
          <p:cNvSpPr txBox="1"/>
          <p:nvPr/>
        </p:nvSpPr>
        <p:spPr>
          <a:xfrm>
            <a:off x="2910725" y="699550"/>
            <a:ext cx="6233400" cy="42747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Please take the role of a</a:t>
            </a:r>
            <a:r>
              <a:rPr lang="en" sz="1800">
                <a:solidFill>
                  <a:schemeClr val="lt1"/>
                </a:solidFill>
                <a:highlight>
                  <a:srgbClr val="D04A02"/>
                </a:highlight>
              </a:rPr>
              <a:t> tax consultant.</a:t>
            </a: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lt1"/>
                </a:solidFill>
                <a:highlight>
                  <a:srgbClr val="D04A02"/>
                </a:highlight>
              </a:rPr>
              <a:t>Task: </a:t>
            </a:r>
            <a:r>
              <a:rPr lang="en" sz="1800">
                <a:solidFill>
                  <a:schemeClr val="dk1"/>
                </a:solidFill>
              </a:rPr>
              <a:t>Conduct a comparative analysis of the OECD Guidelines on Transfer Pricing and the Transfer Pricing rules specified in the Tax Code of Ukraine.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Output: Prepare a </a:t>
            </a:r>
            <a:r>
              <a:rPr lang="en" sz="1800">
                <a:solidFill>
                  <a:schemeClr val="lt1"/>
                </a:solidFill>
                <a:highlight>
                  <a:srgbClr val="DB536A"/>
                </a:highlight>
              </a:rPr>
              <a:t>comparison table highlighting only the differences </a:t>
            </a:r>
            <a:r>
              <a:rPr lang="en" sz="1800">
                <a:solidFill>
                  <a:schemeClr val="dk1"/>
                </a:solidFill>
              </a:rPr>
              <a:t>between the two sets of regulations. For each difference, include the specific article number from the Tax Code of Ukraine relevant to your findings.</a:t>
            </a: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Requirement: Ensure that the </a:t>
            </a:r>
            <a:r>
              <a:rPr lang="en" sz="1800">
                <a:solidFill>
                  <a:schemeClr val="lt1"/>
                </a:solidFill>
                <a:highlight>
                  <a:srgbClr val="DB536A"/>
                </a:highlight>
              </a:rPr>
              <a:t>table is well-organized, with clear headers and concise descriptions</a:t>
            </a:r>
            <a:r>
              <a:rPr lang="en" sz="1800">
                <a:solidFill>
                  <a:schemeClr val="dk1"/>
                </a:solidFill>
              </a:rPr>
              <a:t> of each differing point. The table should facilitate easy identification of discrepancies between the OECD Guidelines and the Ukrainian Transfer Pricing rules.</a:t>
            </a:r>
            <a:endParaRPr sz="180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800">
              <a:solidFill>
                <a:schemeClr val="dk1"/>
              </a:solidFill>
            </a:endParaRPr>
          </a:p>
        </p:txBody>
      </p:sp>
      <p:sp>
        <p:nvSpPr>
          <p:cNvPr id="695" name="Google Shape;695;p90"/>
          <p:cNvSpPr txBox="1"/>
          <p:nvPr/>
        </p:nvSpPr>
        <p:spPr>
          <a:xfrm>
            <a:off x="0" y="0"/>
            <a:ext cx="9144000" cy="6468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research </a:t>
            </a:r>
            <a:endParaRPr sz="2400">
              <a:solidFill>
                <a:schemeClr val="lt1"/>
              </a:solidFill>
            </a:endParaRPr>
          </a:p>
        </p:txBody>
      </p:sp>
      <p:sp>
        <p:nvSpPr>
          <p:cNvPr id="696" name="Google Shape;696;p90"/>
          <p:cNvSpPr txBox="1"/>
          <p:nvPr/>
        </p:nvSpPr>
        <p:spPr>
          <a:xfrm>
            <a:off x="0" y="1108275"/>
            <a:ext cx="2850900" cy="3229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a:t>
            </a:r>
            <a:r>
              <a:rPr lang="en" sz="1500">
                <a:solidFill>
                  <a:schemeClr val="dk1"/>
                </a:solidFill>
                <a:highlight>
                  <a:srgbClr val="FFFFFF"/>
                </a:highlight>
              </a:rPr>
              <a:t>a well-organized table that highlights the differences between the OECD Guidelines on Transfer Pricing and the Transfer Pricing rules specified in the Tax Code of Ukraine, including specific article numbers from the Ukrainian Tax Code.</a:t>
            </a:r>
            <a:endParaRPr sz="15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91"/>
          <p:cNvSpPr txBox="1"/>
          <p:nvPr/>
        </p:nvSpPr>
        <p:spPr>
          <a:xfrm>
            <a:off x="2870850" y="605700"/>
            <a:ext cx="6273300" cy="45378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Role:</a:t>
            </a:r>
            <a:r>
              <a:rPr lang="en" sz="1500">
                <a:solidFill>
                  <a:schemeClr val="dk1"/>
                </a:solidFill>
                <a:highlight>
                  <a:srgbClr val="FFFFFF"/>
                </a:highlight>
              </a:rPr>
              <a:t> You are an </a:t>
            </a:r>
            <a:r>
              <a:rPr lang="en" sz="1500">
                <a:solidFill>
                  <a:schemeClr val="lt1"/>
                </a:solidFill>
                <a:highlight>
                  <a:srgbClr val="DB536A"/>
                </a:highlight>
              </a:rPr>
              <a:t>experienced consultant specializing in ERP system </a:t>
            </a:r>
            <a:r>
              <a:rPr lang="en" sz="1500">
                <a:solidFill>
                  <a:schemeClr val="dk1"/>
                </a:solidFill>
                <a:highlight>
                  <a:srgbClr val="FFFFFF"/>
                </a:highlight>
              </a:rPr>
              <a:t>implementations.</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Client Background:</a:t>
            </a:r>
            <a:r>
              <a:rPr lang="en" sz="1500">
                <a:solidFill>
                  <a:schemeClr val="dk1"/>
                </a:solidFill>
                <a:highlight>
                  <a:srgbClr val="FFFFFF"/>
                </a:highlight>
              </a:rPr>
              <a:t> </a:t>
            </a:r>
            <a:r>
              <a:rPr lang="en" sz="1500">
                <a:solidFill>
                  <a:schemeClr val="lt1"/>
                </a:solidFill>
                <a:highlight>
                  <a:srgbClr val="DB536A"/>
                </a:highlight>
              </a:rPr>
              <a:t>Your client is </a:t>
            </a:r>
            <a:r>
              <a:rPr lang="en" sz="1500">
                <a:solidFill>
                  <a:schemeClr val="dk1"/>
                </a:solidFill>
                <a:highlight>
                  <a:srgbClr val="FFFFFF"/>
                </a:highlight>
              </a:rPr>
              <a:t>a prominent retail company based in </a:t>
            </a:r>
            <a:r>
              <a:rPr lang="en" sz="1500">
                <a:solidFill>
                  <a:schemeClr val="dk1"/>
                </a:solidFill>
                <a:highlight>
                  <a:schemeClr val="lt1"/>
                </a:highlight>
              </a:rPr>
              <a:t>Country Name]</a:t>
            </a:r>
            <a:r>
              <a:rPr lang="en" sz="1500">
                <a:solidFill>
                  <a:schemeClr val="dk1"/>
                </a:solidFill>
                <a:highlight>
                  <a:srgbClr val="FFFFFF"/>
                </a:highlight>
              </a:rPr>
              <a:t>. They are currently evaluating two ERP solutions: SAP and Microsoft Dynamics NAV (formerly Navision).</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Objective:</a:t>
            </a:r>
            <a:r>
              <a:rPr lang="en" sz="1500">
                <a:solidFill>
                  <a:schemeClr val="dk1"/>
                </a:solidFill>
                <a:highlight>
                  <a:srgbClr val="FFFFFF"/>
                </a:highlight>
              </a:rPr>
              <a:t> Conduct a </a:t>
            </a:r>
            <a:r>
              <a:rPr lang="en" sz="1500">
                <a:solidFill>
                  <a:schemeClr val="lt1"/>
                </a:solidFill>
                <a:highlight>
                  <a:srgbClr val="D04A02"/>
                </a:highlight>
              </a:rPr>
              <a:t>comprehensive analysis of the benefits and drawbacks</a:t>
            </a:r>
            <a:r>
              <a:rPr lang="en" sz="1500">
                <a:solidFill>
                  <a:schemeClr val="dk1"/>
                </a:solidFill>
                <a:highlight>
                  <a:srgbClr val="FFFFFF"/>
                </a:highlight>
              </a:rPr>
              <a:t> of SAP and Microsoft Dynamics NAV specifically for a large retail firm in [Country Name].</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Output:</a:t>
            </a:r>
            <a:r>
              <a:rPr lang="en" sz="1500">
                <a:solidFill>
                  <a:schemeClr val="dk1"/>
                </a:solidFill>
                <a:highlight>
                  <a:srgbClr val="FFFFFF"/>
                </a:highlight>
              </a:rPr>
              <a:t> Provide a </a:t>
            </a:r>
            <a:r>
              <a:rPr lang="en" sz="1500">
                <a:solidFill>
                  <a:schemeClr val="lt1"/>
                </a:solidFill>
                <a:highlight>
                  <a:srgbClr val="D04A02"/>
                </a:highlight>
              </a:rPr>
              <a:t>detailed comparative analysis</a:t>
            </a:r>
            <a:r>
              <a:rPr lang="en" sz="1500">
                <a:solidFill>
                  <a:schemeClr val="dk1"/>
                </a:solidFill>
                <a:highlight>
                  <a:srgbClr val="FFFFFF"/>
                </a:highlight>
              </a:rPr>
              <a:t> of SAP and Microsoft Dynamics NAV, </a:t>
            </a:r>
            <a:r>
              <a:rPr lang="en" sz="1500">
                <a:solidFill>
                  <a:schemeClr val="lt1"/>
                </a:solidFill>
                <a:highlight>
                  <a:srgbClr val="D04A02"/>
                </a:highlight>
              </a:rPr>
              <a:t>focusing on the following key areas:</a:t>
            </a:r>
            <a:endParaRPr sz="1500">
              <a:solidFill>
                <a:schemeClr val="lt1"/>
              </a:solidFill>
              <a:highlight>
                <a:srgbClr val="D04A02"/>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Cost and pricing structures for both systems.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Localization and compliance with Ukrainian regulations and standards.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Advantages for accounting and payroll operations.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Availability and ease of accessing software updates.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Support and training availability within [Country Name].</a:t>
            </a:r>
            <a:endParaRPr sz="1800">
              <a:solidFill>
                <a:schemeClr val="dk1"/>
              </a:solidFill>
            </a:endParaRPr>
          </a:p>
        </p:txBody>
      </p:sp>
      <p:sp>
        <p:nvSpPr>
          <p:cNvPr id="702" name="Google Shape;702;p91"/>
          <p:cNvSpPr txBox="1"/>
          <p:nvPr/>
        </p:nvSpPr>
        <p:spPr>
          <a:xfrm>
            <a:off x="0" y="0"/>
            <a:ext cx="9144000" cy="6057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technology research </a:t>
            </a:r>
            <a:endParaRPr sz="2400">
              <a:solidFill>
                <a:schemeClr val="lt1"/>
              </a:solidFill>
            </a:endParaRPr>
          </a:p>
        </p:txBody>
      </p:sp>
      <p:sp>
        <p:nvSpPr>
          <p:cNvPr id="703" name="Google Shape;703;p91"/>
          <p:cNvSpPr txBox="1"/>
          <p:nvPr/>
        </p:nvSpPr>
        <p:spPr>
          <a:xfrm>
            <a:off x="89775" y="1088325"/>
            <a:ext cx="2850900" cy="31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704" name="Google Shape;704;p91"/>
          <p:cNvSpPr txBox="1"/>
          <p:nvPr/>
        </p:nvSpPr>
        <p:spPr>
          <a:xfrm>
            <a:off x="39925" y="1257800"/>
            <a:ext cx="2462100" cy="27810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a:t>
            </a:r>
            <a:r>
              <a:rPr lang="en" sz="1500">
                <a:solidFill>
                  <a:schemeClr val="dk1"/>
                </a:solidFill>
                <a:highlight>
                  <a:srgbClr val="FFFFFF"/>
                </a:highlight>
              </a:rPr>
              <a:t>The client, a prominent retail company in [Country name], needs a comprehensive analysis to determine the most suitable ERP system, SAP or Microsoft Dynamics NAV, for their operations.</a:t>
            </a:r>
            <a:endParaRPr sz="15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92"/>
          <p:cNvSpPr txBox="1"/>
          <p:nvPr/>
        </p:nvSpPr>
        <p:spPr>
          <a:xfrm>
            <a:off x="2532125" y="605700"/>
            <a:ext cx="6612000" cy="43377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700">
                <a:solidFill>
                  <a:schemeClr val="dk1"/>
                </a:solidFill>
              </a:rPr>
              <a:t>Assume the </a:t>
            </a:r>
            <a:r>
              <a:rPr lang="en" sz="1700">
                <a:solidFill>
                  <a:schemeClr val="lt1"/>
                </a:solidFill>
                <a:highlight>
                  <a:srgbClr val="D04A02"/>
                </a:highlight>
              </a:rPr>
              <a:t>role of an experienced ERP specialist</a:t>
            </a:r>
            <a:r>
              <a:rPr lang="en" sz="1700">
                <a:solidFill>
                  <a:schemeClr val="dk1"/>
                </a:solidFill>
              </a:rPr>
              <a:t> and provide a detailed analysis of the advantages and disadvantages of using Workday as an ERP system for a large multinational corporation. </a:t>
            </a:r>
            <a:endParaRPr sz="1700">
              <a:solidFill>
                <a:schemeClr val="dk1"/>
              </a:solidFill>
            </a:endParaRPr>
          </a:p>
          <a:p>
            <a:pPr marL="0" lvl="0" indent="0" algn="l" rtl="0">
              <a:lnSpc>
                <a:spcPct val="115000"/>
              </a:lnSpc>
              <a:spcBef>
                <a:spcPts val="0"/>
              </a:spcBef>
              <a:spcAft>
                <a:spcPts val="0"/>
              </a:spcAft>
              <a:buNone/>
            </a:pPr>
            <a:r>
              <a:rPr lang="en" sz="1700">
                <a:solidFill>
                  <a:schemeClr val="lt1"/>
                </a:solidFill>
                <a:highlight>
                  <a:srgbClr val="DB536A"/>
                </a:highlight>
              </a:rPr>
              <a:t>Focus particularly on</a:t>
            </a:r>
            <a:r>
              <a:rPr lang="en" sz="1700">
                <a:solidFill>
                  <a:schemeClr val="dk1"/>
                </a:solidFill>
              </a:rPr>
              <a:t> the accounting functionalities and implications. </a:t>
            </a:r>
            <a:r>
              <a:rPr lang="en" sz="1700">
                <a:solidFill>
                  <a:schemeClr val="lt1"/>
                </a:solidFill>
                <a:highlight>
                  <a:srgbClr val="FFB600"/>
                </a:highlight>
              </a:rPr>
              <a:t>Your analysis should cover:</a:t>
            </a:r>
            <a:endParaRPr sz="1700">
              <a:solidFill>
                <a:schemeClr val="lt1"/>
              </a:solidFill>
              <a:highlight>
                <a:srgbClr val="FFB600"/>
              </a:highlight>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Key benefits and strengths of Workday's accounting module.</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Potential drawbacks and limitations specific to accounting within Workday.</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Comparisons to other leading ERP systems in terms of accounting capabilities.</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Considerations for integration with existing financial systems and processes.</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a:solidFill>
                  <a:schemeClr val="dk1"/>
                </a:solidFill>
              </a:rPr>
              <a:t>Impact on global financial operations, including compliance with international accounting standards.</a:t>
            </a:r>
            <a:endParaRPr sz="1500">
              <a:solidFill>
                <a:schemeClr val="dk1"/>
              </a:solidFill>
            </a:endParaRPr>
          </a:p>
        </p:txBody>
      </p:sp>
      <p:sp>
        <p:nvSpPr>
          <p:cNvPr id="710" name="Google Shape;710;p92"/>
          <p:cNvSpPr txBox="1"/>
          <p:nvPr/>
        </p:nvSpPr>
        <p:spPr>
          <a:xfrm>
            <a:off x="125" y="0"/>
            <a:ext cx="9144000" cy="6057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technology - ERP connected </a:t>
            </a:r>
            <a:endParaRPr sz="2400">
              <a:solidFill>
                <a:schemeClr val="lt1"/>
              </a:solidFill>
            </a:endParaRPr>
          </a:p>
        </p:txBody>
      </p:sp>
      <p:sp>
        <p:nvSpPr>
          <p:cNvPr id="711" name="Google Shape;711;p92"/>
          <p:cNvSpPr txBox="1"/>
          <p:nvPr/>
        </p:nvSpPr>
        <p:spPr>
          <a:xfrm>
            <a:off x="99725" y="879000"/>
            <a:ext cx="2312700" cy="3000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the client - a large multinational corporation is evaluating the suitability of Workday as their ERP system, specifically focusing on its accounting functionalities and implications.</a:t>
            </a:r>
            <a:endParaRPr sz="15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93"/>
          <p:cNvSpPr txBox="1"/>
          <p:nvPr/>
        </p:nvSpPr>
        <p:spPr>
          <a:xfrm>
            <a:off x="2362475" y="888775"/>
            <a:ext cx="6781500" cy="40545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2200">
                <a:solidFill>
                  <a:schemeClr val="dk1"/>
                </a:solidFill>
              </a:rPr>
              <a:t>Please take </a:t>
            </a:r>
            <a:r>
              <a:rPr lang="en" sz="2200">
                <a:solidFill>
                  <a:schemeClr val="lt1"/>
                </a:solidFill>
                <a:highlight>
                  <a:srgbClr val="DB536A"/>
                </a:highlight>
              </a:rPr>
              <a:t>the role of</a:t>
            </a:r>
            <a:r>
              <a:rPr lang="en" sz="2150">
                <a:solidFill>
                  <a:schemeClr val="lt1"/>
                </a:solidFill>
                <a:highlight>
                  <a:srgbClr val="DB536A"/>
                </a:highlight>
              </a:rPr>
              <a:t> a seasoned accountant with</a:t>
            </a:r>
            <a:r>
              <a:rPr lang="en" sz="2150">
                <a:solidFill>
                  <a:srgbClr val="0F0D0B"/>
                </a:solidFill>
                <a:highlight>
                  <a:srgbClr val="FFFFFF"/>
                </a:highlight>
              </a:rPr>
              <a:t> a specialization in client service outsourcing. </a:t>
            </a:r>
            <a:endParaRPr sz="2150">
              <a:solidFill>
                <a:srgbClr val="0F0D0B"/>
              </a:solidFill>
              <a:highlight>
                <a:srgbClr val="FFFFFF"/>
              </a:highlight>
            </a:endParaRPr>
          </a:p>
          <a:p>
            <a:pPr marL="0" lvl="0" indent="0" algn="l" rtl="0">
              <a:lnSpc>
                <a:spcPct val="115000"/>
              </a:lnSpc>
              <a:spcBef>
                <a:spcPts val="0"/>
              </a:spcBef>
              <a:spcAft>
                <a:spcPts val="0"/>
              </a:spcAft>
              <a:buNone/>
            </a:pPr>
            <a:r>
              <a:rPr lang="en" sz="2150">
                <a:solidFill>
                  <a:schemeClr val="lt1"/>
                </a:solidFill>
                <a:highlight>
                  <a:srgbClr val="EB8C00"/>
                </a:highlight>
              </a:rPr>
              <a:t>Your task</a:t>
            </a:r>
            <a:r>
              <a:rPr lang="en" sz="2150">
                <a:solidFill>
                  <a:srgbClr val="0F0D0B"/>
                </a:solidFill>
                <a:highlight>
                  <a:srgbClr val="FFFFFF"/>
                </a:highlight>
              </a:rPr>
              <a:t> is to compile a comprehensive analysis of the advantages and disadvantages associated with utilizing Workiva for the preparation of financial statements for clients.</a:t>
            </a:r>
            <a:endParaRPr sz="2150">
              <a:solidFill>
                <a:srgbClr val="0F0D0B"/>
              </a:solidFill>
              <a:highlight>
                <a:srgbClr val="FFFFFF"/>
              </a:highlight>
            </a:endParaRPr>
          </a:p>
          <a:p>
            <a:pPr marL="0" lvl="0" indent="0" algn="l" rtl="0">
              <a:lnSpc>
                <a:spcPct val="115000"/>
              </a:lnSpc>
              <a:spcBef>
                <a:spcPts val="0"/>
              </a:spcBef>
              <a:spcAft>
                <a:spcPts val="0"/>
              </a:spcAft>
              <a:buNone/>
            </a:pPr>
            <a:r>
              <a:rPr lang="en" sz="2150">
                <a:solidFill>
                  <a:srgbClr val="0F0D0B"/>
                </a:solidFill>
                <a:highlight>
                  <a:srgbClr val="FFFFFF"/>
                </a:highlight>
              </a:rPr>
              <a:t>Ensure that your</a:t>
            </a:r>
            <a:r>
              <a:rPr lang="en" sz="2150">
                <a:solidFill>
                  <a:schemeClr val="lt1"/>
                </a:solidFill>
                <a:highlight>
                  <a:srgbClr val="D04A02"/>
                </a:highlight>
              </a:rPr>
              <a:t> assessment is grounded in factual information</a:t>
            </a:r>
            <a:r>
              <a:rPr lang="en" sz="2150">
                <a:solidFill>
                  <a:srgbClr val="0F0D0B"/>
                </a:solidFill>
                <a:highlight>
                  <a:srgbClr val="FFFFFF"/>
                </a:highlight>
              </a:rPr>
              <a:t> and reflects real-world application and outcomes. Your response should be devoid of speculative or fabricated content.</a:t>
            </a:r>
            <a:endParaRPr sz="2200">
              <a:solidFill>
                <a:schemeClr val="dk1"/>
              </a:solidFill>
            </a:endParaRPr>
          </a:p>
        </p:txBody>
      </p:sp>
      <p:sp>
        <p:nvSpPr>
          <p:cNvPr id="717" name="Google Shape;717;p93"/>
          <p:cNvSpPr txBox="1"/>
          <p:nvPr/>
        </p:nvSpPr>
        <p:spPr>
          <a:xfrm>
            <a:off x="0" y="0"/>
            <a:ext cx="9144000" cy="806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technology - accounting research - pros and cons </a:t>
            </a:r>
            <a:endParaRPr sz="2400">
              <a:solidFill>
                <a:schemeClr val="lt1"/>
              </a:solidFill>
            </a:endParaRPr>
          </a:p>
        </p:txBody>
      </p:sp>
      <p:sp>
        <p:nvSpPr>
          <p:cNvPr id="718" name="Google Shape;718;p93"/>
          <p:cNvSpPr txBox="1"/>
          <p:nvPr/>
        </p:nvSpPr>
        <p:spPr>
          <a:xfrm>
            <a:off x="0" y="1148150"/>
            <a:ext cx="2262900" cy="32595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an expert evaluation of the software Workiva's effectiveness and practicality in the context of client service outsourcing for financial statement preparation.</a:t>
            </a:r>
            <a:endParaRPr sz="15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94"/>
          <p:cNvSpPr txBox="1"/>
          <p:nvPr/>
        </p:nvSpPr>
        <p:spPr>
          <a:xfrm>
            <a:off x="2442225" y="888775"/>
            <a:ext cx="6701700" cy="40545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900">
                <a:solidFill>
                  <a:schemeClr val="dk1"/>
                </a:solidFill>
              </a:rPr>
              <a:t>Please take the </a:t>
            </a:r>
            <a:r>
              <a:rPr lang="en" sz="1900">
                <a:solidFill>
                  <a:schemeClr val="lt1"/>
                </a:solidFill>
                <a:highlight>
                  <a:srgbClr val="D04A02"/>
                </a:highlight>
              </a:rPr>
              <a:t>role of a tax consultant with extensive expertise in Alteryx automation</a:t>
            </a:r>
            <a:r>
              <a:rPr lang="en" sz="1900">
                <a:solidFill>
                  <a:schemeClr val="dk1"/>
                </a:solidFill>
                <a:highlight>
                  <a:srgbClr val="FFFFFF"/>
                </a:highlight>
              </a:rPr>
              <a:t>.</a:t>
            </a:r>
            <a:endParaRPr sz="1900">
              <a:solidFill>
                <a:schemeClr val="dk1"/>
              </a:solidFill>
            </a:endParaRPr>
          </a:p>
          <a:p>
            <a:pPr marL="0" lvl="0" indent="0" algn="l" rtl="0">
              <a:lnSpc>
                <a:spcPct val="115000"/>
              </a:lnSpc>
              <a:spcBef>
                <a:spcPts val="0"/>
              </a:spcBef>
              <a:spcAft>
                <a:spcPts val="0"/>
              </a:spcAft>
              <a:buNone/>
            </a:pPr>
            <a:r>
              <a:rPr lang="en" sz="1900">
                <a:solidFill>
                  <a:schemeClr val="dk1"/>
                </a:solidFill>
                <a:highlight>
                  <a:srgbClr val="FFFFFF"/>
                </a:highlight>
              </a:rPr>
              <a:t>Your task is to compile an exhaustive list of at least 30 </a:t>
            </a:r>
            <a:r>
              <a:rPr lang="en" sz="1900">
                <a:solidFill>
                  <a:schemeClr val="lt1"/>
                </a:solidFill>
                <a:highlight>
                  <a:srgbClr val="DB536A"/>
                </a:highlight>
              </a:rPr>
              <a:t>distinct use cases </a:t>
            </a:r>
            <a:r>
              <a:rPr lang="en" sz="1900">
                <a:solidFill>
                  <a:schemeClr val="dk1"/>
                </a:solidFill>
                <a:highlight>
                  <a:schemeClr val="lt1"/>
                </a:highlight>
              </a:rPr>
              <a:t>f</a:t>
            </a:r>
            <a:r>
              <a:rPr lang="en" sz="1900">
                <a:solidFill>
                  <a:schemeClr val="dk1"/>
                </a:solidFill>
                <a:highlight>
                  <a:srgbClr val="FFFFFF"/>
                </a:highlight>
              </a:rPr>
              <a:t>or Alteryx automation across the fields of </a:t>
            </a:r>
            <a:r>
              <a:rPr lang="en" sz="1900">
                <a:solidFill>
                  <a:schemeClr val="lt1"/>
                </a:solidFill>
                <a:highlight>
                  <a:srgbClr val="D04A02"/>
                </a:highlight>
              </a:rPr>
              <a:t>accounting, payroll, and HR</a:t>
            </a:r>
            <a:r>
              <a:rPr lang="en" sz="1900">
                <a:solidFill>
                  <a:schemeClr val="dk1"/>
                </a:solidFill>
                <a:highlight>
                  <a:srgbClr val="FFFFFF"/>
                </a:highlight>
              </a:rPr>
              <a:t>. </a:t>
            </a:r>
            <a:endParaRPr sz="1900">
              <a:solidFill>
                <a:schemeClr val="dk1"/>
              </a:solidFill>
              <a:highlight>
                <a:srgbClr val="FFFFFF"/>
              </a:highlight>
            </a:endParaRPr>
          </a:p>
          <a:p>
            <a:pPr marL="0" lvl="0" indent="0" algn="l" rtl="0">
              <a:lnSpc>
                <a:spcPct val="115000"/>
              </a:lnSpc>
              <a:spcBef>
                <a:spcPts val="0"/>
              </a:spcBef>
              <a:spcAft>
                <a:spcPts val="0"/>
              </a:spcAft>
              <a:buNone/>
            </a:pPr>
            <a:r>
              <a:rPr lang="en" sz="1900">
                <a:solidFill>
                  <a:schemeClr val="dk1"/>
                </a:solidFill>
                <a:highlight>
                  <a:srgbClr val="FFFFFF"/>
                </a:highlight>
              </a:rPr>
              <a:t>Each entry on your list should include a succinct </a:t>
            </a:r>
            <a:r>
              <a:rPr lang="en" sz="1900">
                <a:solidFill>
                  <a:schemeClr val="lt1"/>
                </a:solidFill>
                <a:highlight>
                  <a:srgbClr val="D04A02"/>
                </a:highlight>
              </a:rPr>
              <a:t>description that captures the essence of the use case, highlighting how Alteryx automation serves as a solution to common challenges faced in these areas.</a:t>
            </a:r>
            <a:r>
              <a:rPr lang="en" sz="1900">
                <a:solidFill>
                  <a:schemeClr val="dk1"/>
                </a:solidFill>
                <a:highlight>
                  <a:srgbClr val="FFFFFF"/>
                </a:highlight>
              </a:rPr>
              <a:t> The descriptions should be crafted in</a:t>
            </a:r>
            <a:r>
              <a:rPr lang="en" sz="1900">
                <a:solidFill>
                  <a:schemeClr val="lt1"/>
                </a:solidFill>
                <a:highlight>
                  <a:srgbClr val="EB8C00"/>
                </a:highlight>
              </a:rPr>
              <a:t> a professional tone</a:t>
            </a:r>
            <a:r>
              <a:rPr lang="en" sz="1900">
                <a:solidFill>
                  <a:schemeClr val="dk1"/>
                </a:solidFill>
                <a:highlight>
                  <a:srgbClr val="FFFFFF"/>
                </a:highlight>
              </a:rPr>
              <a:t>, reflecting the technical sophistication and potential business impact of each use case.</a:t>
            </a:r>
            <a:endParaRPr sz="1900" b="1">
              <a:solidFill>
                <a:schemeClr val="dk1"/>
              </a:solidFill>
              <a:highlight>
                <a:srgbClr val="FFFFFF"/>
              </a:highlight>
            </a:endParaRPr>
          </a:p>
        </p:txBody>
      </p:sp>
      <p:sp>
        <p:nvSpPr>
          <p:cNvPr id="724" name="Google Shape;724;p94"/>
          <p:cNvSpPr txBox="1"/>
          <p:nvPr/>
        </p:nvSpPr>
        <p:spPr>
          <a:xfrm>
            <a:off x="0" y="0"/>
            <a:ext cx="9144000" cy="806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Tax technology - the broader view </a:t>
            </a:r>
            <a:endParaRPr sz="2400">
              <a:solidFill>
                <a:schemeClr val="lt1"/>
              </a:solidFill>
            </a:endParaRPr>
          </a:p>
        </p:txBody>
      </p:sp>
      <p:sp>
        <p:nvSpPr>
          <p:cNvPr id="725" name="Google Shape;725;p94"/>
          <p:cNvSpPr txBox="1"/>
          <p:nvPr/>
        </p:nvSpPr>
        <p:spPr>
          <a:xfrm>
            <a:off x="69825" y="1038500"/>
            <a:ext cx="2292600" cy="3120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dk2"/>
              </a:solidFill>
            </a:endParaRPr>
          </a:p>
        </p:txBody>
      </p:sp>
      <p:sp>
        <p:nvSpPr>
          <p:cNvPr id="726" name="Google Shape;726;p94"/>
          <p:cNvSpPr txBox="1"/>
          <p:nvPr/>
        </p:nvSpPr>
        <p:spPr>
          <a:xfrm>
            <a:off x="69825" y="1392350"/>
            <a:ext cx="2033400" cy="2412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make a presentation for our client on </a:t>
            </a:r>
            <a:r>
              <a:rPr lang="en" sz="1500">
                <a:solidFill>
                  <a:schemeClr val="dk1"/>
                </a:solidFill>
                <a:highlight>
                  <a:srgbClr val="FFFFFF"/>
                </a:highlight>
              </a:rPr>
              <a:t>how Alteryx automation can be applied to streamline and enhance processes in accounting, payroll, and HR functions.</a:t>
            </a:r>
            <a:endParaRPr sz="15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730"/>
        <p:cNvGrpSpPr/>
        <p:nvPr/>
      </p:nvGrpSpPr>
      <p:grpSpPr>
        <a:xfrm>
          <a:off x="0" y="0"/>
          <a:ext cx="0" cy="0"/>
          <a:chOff x="0" y="0"/>
          <a:chExt cx="0" cy="0"/>
        </a:xfrm>
      </p:grpSpPr>
      <p:sp>
        <p:nvSpPr>
          <p:cNvPr id="731" name="Google Shape;731;p95"/>
          <p:cNvSpPr txBox="1"/>
          <p:nvPr/>
        </p:nvSpPr>
        <p:spPr>
          <a:xfrm>
            <a:off x="2582650" y="679650"/>
            <a:ext cx="6561300" cy="4464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a:solidFill>
                  <a:schemeClr val="dk1"/>
                </a:solidFill>
              </a:rPr>
              <a:t>Please take </a:t>
            </a:r>
            <a:r>
              <a:rPr lang="en" sz="2100">
                <a:solidFill>
                  <a:schemeClr val="lt1"/>
                </a:solidFill>
                <a:highlight>
                  <a:srgbClr val="DB536A"/>
                </a:highlight>
              </a:rPr>
              <a:t>the role of a lawyer</a:t>
            </a:r>
            <a:r>
              <a:rPr lang="en" sz="2100">
                <a:solidFill>
                  <a:schemeClr val="dk1"/>
                </a:solidFill>
              </a:rPr>
              <a:t> providing consultations to a big company.</a:t>
            </a:r>
            <a:endParaRPr sz="2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rPr>
              <a:t>Background: the client informed that they are interested in getting advice on the matter of </a:t>
            </a:r>
            <a:r>
              <a:rPr lang="en" sz="2100">
                <a:solidFill>
                  <a:schemeClr val="lt1"/>
                </a:solidFill>
                <a:highlight>
                  <a:srgbClr val="D04A02"/>
                </a:highlight>
              </a:rPr>
              <a:t>transforming their in-house legal function </a:t>
            </a:r>
            <a:r>
              <a:rPr lang="en" sz="2100">
                <a:solidFill>
                  <a:schemeClr val="dk1"/>
                </a:solidFill>
              </a:rPr>
              <a:t>to make it more efficient and adoptive to modern trends.</a:t>
            </a:r>
            <a:endParaRPr sz="2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rPr>
              <a:t>Details: </a:t>
            </a:r>
            <a:r>
              <a:rPr lang="en" sz="2100">
                <a:solidFill>
                  <a:schemeClr val="lt1"/>
                </a:solidFill>
                <a:highlight>
                  <a:srgbClr val="EB8C00"/>
                </a:highlight>
              </a:rPr>
              <a:t>you need to prepare for the first meeting</a:t>
            </a:r>
            <a:r>
              <a:rPr lang="en" sz="2100">
                <a:solidFill>
                  <a:schemeClr val="dk1"/>
                </a:solidFill>
              </a:rPr>
              <a:t> with this client regarding the request above.</a:t>
            </a:r>
            <a:endParaRPr sz="2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rPr>
              <a:t>Output: please prepare materials for this client meeting, questions to ask, and </a:t>
            </a:r>
            <a:r>
              <a:rPr lang="en" sz="2100">
                <a:solidFill>
                  <a:schemeClr val="lt1"/>
                </a:solidFill>
                <a:highlight>
                  <a:srgbClr val="D04A02"/>
                </a:highlight>
              </a:rPr>
              <a:t>preliminary suggestions. </a:t>
            </a:r>
            <a:endParaRPr sz="2100">
              <a:solidFill>
                <a:schemeClr val="lt1"/>
              </a:solidFill>
              <a:highlight>
                <a:srgbClr val="D04A02"/>
              </a:highlight>
            </a:endParaRPr>
          </a:p>
          <a:p>
            <a:pPr marL="0" lvl="0" indent="0" algn="l" rtl="0">
              <a:spcBef>
                <a:spcPts val="0"/>
              </a:spcBef>
              <a:spcAft>
                <a:spcPts val="0"/>
              </a:spcAft>
              <a:buNone/>
            </a:pPr>
            <a:endParaRPr sz="1800">
              <a:solidFill>
                <a:schemeClr val="dk2"/>
              </a:solidFill>
            </a:endParaRPr>
          </a:p>
        </p:txBody>
      </p:sp>
      <p:sp>
        <p:nvSpPr>
          <p:cNvPr id="732" name="Google Shape;732;p95"/>
          <p:cNvSpPr txBox="1"/>
          <p:nvPr/>
        </p:nvSpPr>
        <p:spPr>
          <a:xfrm>
            <a:off x="219550" y="200675"/>
            <a:ext cx="6222000" cy="42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733" name="Google Shape;733;p95"/>
          <p:cNvSpPr txBox="1"/>
          <p:nvPr/>
        </p:nvSpPr>
        <p:spPr>
          <a:xfrm>
            <a:off x="0" y="-68225"/>
            <a:ext cx="9144000" cy="6939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Legal research/legal transformation</a:t>
            </a:r>
            <a:endParaRPr sz="2400">
              <a:solidFill>
                <a:schemeClr val="lt1"/>
              </a:solidFill>
            </a:endParaRPr>
          </a:p>
        </p:txBody>
      </p:sp>
      <p:sp>
        <p:nvSpPr>
          <p:cNvPr id="734" name="Google Shape;734;p95"/>
          <p:cNvSpPr txBox="1"/>
          <p:nvPr/>
        </p:nvSpPr>
        <p:spPr>
          <a:xfrm>
            <a:off x="0" y="1128200"/>
            <a:ext cx="2292600" cy="2376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one of our clients </a:t>
            </a:r>
            <a:r>
              <a:rPr lang="en" sz="1500">
                <a:solidFill>
                  <a:schemeClr val="dk1"/>
                </a:solidFill>
                <a:highlight>
                  <a:srgbClr val="FFFFFF"/>
                </a:highlight>
              </a:rPr>
              <a:t> is seeking legal consultation to transform their in-house legal function for greater efficiency and alignment with modern trends.</a:t>
            </a:r>
            <a:endParaRPr sz="15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96"/>
          <p:cNvSpPr txBox="1"/>
          <p:nvPr/>
        </p:nvSpPr>
        <p:spPr>
          <a:xfrm>
            <a:off x="2691425" y="916225"/>
            <a:ext cx="6452700" cy="385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300">
                <a:solidFill>
                  <a:schemeClr val="dk1"/>
                </a:solidFill>
              </a:rPr>
              <a:t>Please take  the role of an</a:t>
            </a:r>
            <a:r>
              <a:rPr lang="en" sz="2300">
                <a:solidFill>
                  <a:schemeClr val="lt1"/>
                </a:solidFill>
                <a:highlight>
                  <a:srgbClr val="DB536A"/>
                </a:highlight>
              </a:rPr>
              <a:t> experienced lawyer specializing in intellectual property and software licensing. </a:t>
            </a:r>
            <a:endParaRPr sz="2300">
              <a:solidFill>
                <a:schemeClr val="lt1"/>
              </a:solidFill>
              <a:highlight>
                <a:srgbClr val="DB536A"/>
              </a:highlight>
            </a:endParaRPr>
          </a:p>
          <a:p>
            <a:pPr marL="0" lvl="0" indent="0" algn="l" rtl="0">
              <a:spcBef>
                <a:spcPts val="0"/>
              </a:spcBef>
              <a:spcAft>
                <a:spcPts val="0"/>
              </a:spcAft>
              <a:buNone/>
            </a:pPr>
            <a:endParaRPr sz="2300">
              <a:solidFill>
                <a:schemeClr val="dk1"/>
              </a:solidFill>
            </a:endParaRPr>
          </a:p>
          <a:p>
            <a:pPr marL="0" lvl="0" indent="0" algn="l" rtl="0">
              <a:spcBef>
                <a:spcPts val="0"/>
              </a:spcBef>
              <a:spcAft>
                <a:spcPts val="0"/>
              </a:spcAft>
              <a:buNone/>
            </a:pPr>
            <a:r>
              <a:rPr lang="en" sz="2300">
                <a:solidFill>
                  <a:schemeClr val="dk1"/>
                </a:solidFill>
              </a:rPr>
              <a:t>Please provide a </a:t>
            </a:r>
            <a:r>
              <a:rPr lang="en" sz="2300">
                <a:solidFill>
                  <a:schemeClr val="lt1"/>
                </a:solidFill>
                <a:highlight>
                  <a:srgbClr val="EB8C00"/>
                </a:highlight>
              </a:rPr>
              <a:t>comprehensive evaluation of the legal risks</a:t>
            </a:r>
            <a:r>
              <a:rPr lang="en" sz="2300">
                <a:solidFill>
                  <a:schemeClr val="dk1"/>
                </a:solidFill>
              </a:rPr>
              <a:t> that a large corporation might face when incorporating </a:t>
            </a:r>
            <a:r>
              <a:rPr lang="en" sz="2300">
                <a:solidFill>
                  <a:schemeClr val="lt1"/>
                </a:solidFill>
                <a:highlight>
                  <a:srgbClr val="D04A02"/>
                </a:highlight>
              </a:rPr>
              <a:t>open-source software into its commercial products,</a:t>
            </a:r>
            <a:r>
              <a:rPr lang="en" sz="2300">
                <a:solidFill>
                  <a:schemeClr val="dk1"/>
                </a:solidFill>
              </a:rPr>
              <a:t> specifically within the jurisdiction of [Name of the Country].</a:t>
            </a:r>
            <a:endParaRPr sz="2400">
              <a:solidFill>
                <a:schemeClr val="dk2"/>
              </a:solidFill>
            </a:endParaRPr>
          </a:p>
        </p:txBody>
      </p:sp>
      <p:sp>
        <p:nvSpPr>
          <p:cNvPr id="740" name="Google Shape;740;p96"/>
          <p:cNvSpPr txBox="1"/>
          <p:nvPr/>
        </p:nvSpPr>
        <p:spPr>
          <a:xfrm>
            <a:off x="219550" y="200675"/>
            <a:ext cx="6222000" cy="42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741" name="Google Shape;741;p96"/>
          <p:cNvSpPr txBox="1"/>
          <p:nvPr/>
        </p:nvSpPr>
        <p:spPr>
          <a:xfrm>
            <a:off x="0" y="0"/>
            <a:ext cx="9144000" cy="7593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Legal research and related to it</a:t>
            </a:r>
            <a:endParaRPr sz="2400">
              <a:solidFill>
                <a:schemeClr val="lt1"/>
              </a:solidFill>
            </a:endParaRPr>
          </a:p>
        </p:txBody>
      </p:sp>
      <p:sp>
        <p:nvSpPr>
          <p:cNvPr id="742" name="Google Shape;742;p96"/>
          <p:cNvSpPr txBox="1"/>
          <p:nvPr/>
        </p:nvSpPr>
        <p:spPr>
          <a:xfrm>
            <a:off x="49900" y="1158100"/>
            <a:ext cx="2262600" cy="27165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dk1"/>
                </a:solidFill>
              </a:rPr>
              <a:t>Our situation: </a:t>
            </a:r>
            <a:r>
              <a:rPr lang="en" sz="1600">
                <a:solidFill>
                  <a:schemeClr val="dk1"/>
                </a:solidFill>
              </a:rPr>
              <a:t>the client - a large corporation is seeking expert legal advice to understand the potential legal risks and implications of using open-source software in its commercial products</a:t>
            </a:r>
            <a:endParaRPr sz="16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97"/>
          <p:cNvSpPr txBox="1"/>
          <p:nvPr/>
        </p:nvSpPr>
        <p:spPr>
          <a:xfrm>
            <a:off x="2771150" y="824650"/>
            <a:ext cx="6372900" cy="4318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500">
                <a:solidFill>
                  <a:schemeClr val="dk1"/>
                </a:solidFill>
                <a:highlight>
                  <a:srgbClr val="FFFFFF"/>
                </a:highlight>
              </a:rPr>
              <a:t>Please take the </a:t>
            </a:r>
            <a:r>
              <a:rPr lang="en" sz="1500">
                <a:solidFill>
                  <a:schemeClr val="lt1"/>
                </a:solidFill>
                <a:highlight>
                  <a:srgbClr val="D04A02"/>
                </a:highlight>
              </a:rPr>
              <a:t>role of an experienced tax and market consultant.</a:t>
            </a:r>
            <a:r>
              <a:rPr lang="en" sz="1500">
                <a:solidFill>
                  <a:schemeClr val="dk1"/>
                </a:solidFill>
                <a:highlight>
                  <a:srgbClr val="FFFFFF"/>
                </a:highlight>
              </a:rPr>
              <a:t> </a:t>
            </a:r>
            <a:endParaRPr sz="1500">
              <a:solidFill>
                <a:schemeClr val="dk1"/>
              </a:solidFill>
              <a:highlight>
                <a:srgbClr val="FFFFFF"/>
              </a:highlight>
            </a:endParaRPr>
          </a:p>
          <a:p>
            <a:pPr marL="0" lvl="0" indent="0" algn="l" rtl="0">
              <a:lnSpc>
                <a:spcPct val="150000"/>
              </a:lnSpc>
              <a:spcBef>
                <a:spcPts val="0"/>
              </a:spcBef>
              <a:spcAft>
                <a:spcPts val="0"/>
              </a:spcAft>
              <a:buNone/>
            </a:pPr>
            <a:r>
              <a:rPr lang="en" sz="1500">
                <a:solidFill>
                  <a:schemeClr val="dk1"/>
                </a:solidFill>
                <a:highlight>
                  <a:srgbClr val="FFFFFF"/>
                </a:highlight>
              </a:rPr>
              <a:t>Please conduct an </a:t>
            </a:r>
            <a:r>
              <a:rPr lang="en" sz="1500">
                <a:solidFill>
                  <a:schemeClr val="lt1"/>
                </a:solidFill>
                <a:highlight>
                  <a:srgbClr val="DB536A"/>
                </a:highlight>
              </a:rPr>
              <a:t>in-depth analysis of the pharmaceuticals </a:t>
            </a:r>
            <a:r>
              <a:rPr lang="en" sz="1500">
                <a:solidFill>
                  <a:schemeClr val="dk1"/>
                </a:solidFill>
                <a:highlight>
                  <a:srgbClr val="FFFFFF"/>
                </a:highlight>
              </a:rPr>
              <a:t>market in </a:t>
            </a:r>
            <a:r>
              <a:rPr lang="en" sz="1500">
                <a:solidFill>
                  <a:schemeClr val="lt1"/>
                </a:solidFill>
                <a:highlight>
                  <a:srgbClr val="D04A02"/>
                </a:highlight>
              </a:rPr>
              <a:t>Spain</a:t>
            </a:r>
            <a:r>
              <a:rPr lang="en" sz="1500">
                <a:solidFill>
                  <a:schemeClr val="dk1"/>
                </a:solidFill>
                <a:highlight>
                  <a:srgbClr val="FFFFFF"/>
                </a:highlight>
              </a:rPr>
              <a:t>, with a particular emphasis on the competitive landscape. </a:t>
            </a:r>
            <a:endParaRPr sz="1500">
              <a:solidFill>
                <a:schemeClr val="dk1"/>
              </a:solidFill>
              <a:highlight>
                <a:srgbClr val="FFFFFF"/>
              </a:highlight>
            </a:endParaRPr>
          </a:p>
          <a:p>
            <a:pPr marL="0" lvl="0" indent="0" algn="l" rtl="0">
              <a:lnSpc>
                <a:spcPct val="150000"/>
              </a:lnSpc>
              <a:spcBef>
                <a:spcPts val="0"/>
              </a:spcBef>
              <a:spcAft>
                <a:spcPts val="0"/>
              </a:spcAft>
              <a:buNone/>
            </a:pPr>
            <a:r>
              <a:rPr lang="en" sz="1500">
                <a:solidFill>
                  <a:schemeClr val="dk1"/>
                </a:solidFill>
                <a:highlight>
                  <a:srgbClr val="FFFFFF"/>
                </a:highlight>
              </a:rPr>
              <a:t>Your analysis should </a:t>
            </a:r>
            <a:r>
              <a:rPr lang="en" sz="1500">
                <a:solidFill>
                  <a:schemeClr val="lt1"/>
                </a:solidFill>
                <a:highlight>
                  <a:srgbClr val="EB8C00"/>
                </a:highlight>
              </a:rPr>
              <a:t>identify key market players, their respective market shares, growth trends, and potential barriers</a:t>
            </a:r>
            <a:r>
              <a:rPr lang="en" sz="1500">
                <a:solidFill>
                  <a:schemeClr val="dk1"/>
                </a:solidFill>
                <a:highlight>
                  <a:srgbClr val="FFFFFF"/>
                </a:highlight>
              </a:rPr>
              <a:t> to entry for new competitors.</a:t>
            </a:r>
            <a:endParaRPr sz="1500">
              <a:solidFill>
                <a:schemeClr val="dk1"/>
              </a:solidFill>
              <a:highlight>
                <a:srgbClr val="FFFFFF"/>
              </a:highlight>
            </a:endParaRPr>
          </a:p>
          <a:p>
            <a:pPr marL="0" lvl="0" indent="0" algn="l" rtl="0">
              <a:lnSpc>
                <a:spcPct val="150000"/>
              </a:lnSpc>
              <a:spcBef>
                <a:spcPts val="0"/>
              </a:spcBef>
              <a:spcAft>
                <a:spcPts val="0"/>
              </a:spcAft>
              <a:buNone/>
            </a:pPr>
            <a:r>
              <a:rPr lang="en" sz="1500">
                <a:solidFill>
                  <a:schemeClr val="dk1"/>
                </a:solidFill>
                <a:highlight>
                  <a:srgbClr val="FFFFFF"/>
                </a:highlight>
              </a:rPr>
              <a:t> Additionally, examine the regulatory environment and any government incentives available for foreign pharmaceutical investors. </a:t>
            </a:r>
            <a:endParaRPr sz="1500">
              <a:solidFill>
                <a:schemeClr val="dk1"/>
              </a:solidFill>
              <a:highlight>
                <a:srgbClr val="FFFFFF"/>
              </a:highlight>
            </a:endParaRPr>
          </a:p>
          <a:p>
            <a:pPr marL="0" lvl="0" indent="0" algn="l" rtl="0">
              <a:lnSpc>
                <a:spcPct val="150000"/>
              </a:lnSpc>
              <a:spcBef>
                <a:spcPts val="0"/>
              </a:spcBef>
              <a:spcAft>
                <a:spcPts val="0"/>
              </a:spcAft>
              <a:buNone/>
            </a:pPr>
            <a:r>
              <a:rPr lang="en" sz="1500">
                <a:solidFill>
                  <a:schemeClr val="dk1"/>
                </a:solidFill>
                <a:highlight>
                  <a:srgbClr val="FFFFFF"/>
                </a:highlight>
              </a:rPr>
              <a:t>Prepare a c</a:t>
            </a:r>
            <a:r>
              <a:rPr lang="en" sz="1500">
                <a:solidFill>
                  <a:schemeClr val="lt1"/>
                </a:solidFill>
                <a:highlight>
                  <a:srgbClr val="D04A02"/>
                </a:highlight>
              </a:rPr>
              <a:t>omprehensive report with actionable insights</a:t>
            </a:r>
            <a:r>
              <a:rPr lang="en" sz="1500">
                <a:solidFill>
                  <a:schemeClr val="dk1"/>
                </a:solidFill>
                <a:highlight>
                  <a:srgbClr val="FFFFFF"/>
                </a:highlight>
              </a:rPr>
              <a:t> tailored for a large pharmaceutical holding company considering expansion into Spain. Ensure that all information provided is </a:t>
            </a:r>
            <a:r>
              <a:rPr lang="en" sz="1500">
                <a:solidFill>
                  <a:schemeClr val="lt1"/>
                </a:solidFill>
                <a:highlight>
                  <a:srgbClr val="DB536A"/>
                </a:highlight>
              </a:rPr>
              <a:t>accurate and verifiable.</a:t>
            </a:r>
            <a:endParaRPr sz="1500">
              <a:solidFill>
                <a:schemeClr val="dk1"/>
              </a:solidFill>
              <a:highlight>
                <a:srgbClr val="FFFFFF"/>
              </a:highlight>
            </a:endParaRPr>
          </a:p>
        </p:txBody>
      </p:sp>
      <p:sp>
        <p:nvSpPr>
          <p:cNvPr id="748" name="Google Shape;748;p97"/>
          <p:cNvSpPr txBox="1"/>
          <p:nvPr/>
        </p:nvSpPr>
        <p:spPr>
          <a:xfrm>
            <a:off x="0" y="0"/>
            <a:ext cx="9144000" cy="824700"/>
          </a:xfrm>
          <a:prstGeom prst="rect">
            <a:avLst/>
          </a:prstGeom>
          <a:solidFill>
            <a:srgbClr val="E1490B"/>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rPr>
              <a:t>Tax and market entry research </a:t>
            </a:r>
            <a:endParaRPr sz="2400">
              <a:solidFill>
                <a:schemeClr val="lt1"/>
              </a:solidFill>
            </a:endParaRPr>
          </a:p>
        </p:txBody>
      </p:sp>
      <p:sp>
        <p:nvSpPr>
          <p:cNvPr id="749" name="Google Shape;749;p97"/>
          <p:cNvSpPr txBox="1"/>
          <p:nvPr/>
        </p:nvSpPr>
        <p:spPr>
          <a:xfrm>
            <a:off x="89775" y="1227875"/>
            <a:ext cx="2422200" cy="30204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the client -  a large pharmaceutical holding company is considering expanding into the Spanish market and requires an in-depth analysis to understand the competitive landscape, market dynamics, regulatory environment, and potential opportunities and challenges.</a:t>
            </a:r>
            <a:endParaRPr sz="1500">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753"/>
        <p:cNvGrpSpPr/>
        <p:nvPr/>
      </p:nvGrpSpPr>
      <p:grpSpPr>
        <a:xfrm>
          <a:off x="0" y="0"/>
          <a:ext cx="0" cy="0"/>
          <a:chOff x="0" y="0"/>
          <a:chExt cx="0" cy="0"/>
        </a:xfrm>
      </p:grpSpPr>
      <p:sp>
        <p:nvSpPr>
          <p:cNvPr id="754" name="Google Shape;754;p98"/>
          <p:cNvSpPr txBox="1"/>
          <p:nvPr/>
        </p:nvSpPr>
        <p:spPr>
          <a:xfrm>
            <a:off x="2541900" y="717300"/>
            <a:ext cx="6602100" cy="438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50" b="1">
                <a:solidFill>
                  <a:schemeClr val="dk1"/>
                </a:solidFill>
                <a:highlight>
                  <a:srgbClr val="FFFFFF"/>
                </a:highlight>
              </a:rPr>
              <a:t>Role:</a:t>
            </a:r>
            <a:r>
              <a:rPr lang="en" sz="1250">
                <a:solidFill>
                  <a:schemeClr val="dk1"/>
                </a:solidFill>
                <a:highlight>
                  <a:srgbClr val="FFFFFF"/>
                </a:highlight>
              </a:rPr>
              <a:t> Tax Consultant. </a:t>
            </a:r>
            <a:r>
              <a:rPr lang="en" sz="1250" b="1">
                <a:solidFill>
                  <a:schemeClr val="dk1"/>
                </a:solidFill>
                <a:highlight>
                  <a:srgbClr val="FFFFFF"/>
                </a:highlight>
              </a:rPr>
              <a:t>Your Client: </a:t>
            </a:r>
            <a:r>
              <a:rPr lang="en" sz="1250">
                <a:solidFill>
                  <a:schemeClr val="dk1"/>
                </a:solidFill>
                <a:highlight>
                  <a:srgbClr val="FFFFFF"/>
                </a:highlight>
              </a:rPr>
              <a:t>Non-Profit Organization Operating in Multiple EU Countries</a:t>
            </a:r>
            <a:endParaRPr sz="1250">
              <a:solidFill>
                <a:schemeClr val="dk1"/>
              </a:solidFill>
              <a:highlight>
                <a:srgbClr val="FFFFFF"/>
              </a:highlight>
            </a:endParaRPr>
          </a:p>
          <a:p>
            <a:pPr marL="0" lvl="0" indent="0" algn="l" rtl="0">
              <a:lnSpc>
                <a:spcPct val="115000"/>
              </a:lnSpc>
              <a:spcBef>
                <a:spcPts val="0"/>
              </a:spcBef>
              <a:spcAft>
                <a:spcPts val="0"/>
              </a:spcAft>
              <a:buNone/>
            </a:pPr>
            <a:r>
              <a:rPr lang="en" sz="1250" b="1">
                <a:solidFill>
                  <a:schemeClr val="dk1"/>
                </a:solidFill>
                <a:highlight>
                  <a:srgbClr val="FFFFFF"/>
                </a:highlight>
              </a:rPr>
              <a:t>Scenario:</a:t>
            </a:r>
            <a:r>
              <a:rPr lang="en" sz="1250">
                <a:solidFill>
                  <a:schemeClr val="dk1"/>
                </a:solidFill>
                <a:highlight>
                  <a:srgbClr val="FFFFFF"/>
                </a:highlight>
              </a:rPr>
              <a:t> Potential Merger with Another EU-Based Non-Profit Organization</a:t>
            </a:r>
            <a:endParaRPr sz="1250">
              <a:solidFill>
                <a:schemeClr val="dk1"/>
              </a:solidFill>
              <a:highlight>
                <a:srgbClr val="FFFFFF"/>
              </a:highlight>
            </a:endParaRPr>
          </a:p>
          <a:p>
            <a:pPr marL="0" lvl="0" indent="0" algn="l" rtl="0">
              <a:lnSpc>
                <a:spcPct val="115000"/>
              </a:lnSpc>
              <a:spcBef>
                <a:spcPts val="0"/>
              </a:spcBef>
              <a:spcAft>
                <a:spcPts val="0"/>
              </a:spcAft>
              <a:buNone/>
            </a:pPr>
            <a:r>
              <a:rPr lang="en" sz="1250" b="1">
                <a:solidFill>
                  <a:schemeClr val="dk1"/>
                </a:solidFill>
                <a:highlight>
                  <a:srgbClr val="FFFFFF"/>
                </a:highlight>
              </a:rPr>
              <a:t>Task: </a:t>
            </a:r>
            <a:r>
              <a:rPr lang="en" sz="1250">
                <a:solidFill>
                  <a:schemeClr val="dk1"/>
                </a:solidFill>
                <a:highlight>
                  <a:srgbClr val="FFFFFF"/>
                </a:highlight>
              </a:rPr>
              <a:t>Generate a detailed report on the tax implications of this merger. </a:t>
            </a:r>
            <a:r>
              <a:rPr lang="en" sz="1250">
                <a:solidFill>
                  <a:schemeClr val="lt1"/>
                </a:solidFill>
                <a:highlight>
                  <a:srgbClr val="DB536A"/>
                </a:highlight>
              </a:rPr>
              <a:t>The report should include:</a:t>
            </a:r>
            <a:endParaRPr sz="1250">
              <a:solidFill>
                <a:schemeClr val="lt1"/>
              </a:solidFill>
              <a:highlight>
                <a:srgbClr val="DB536A"/>
              </a:highlight>
            </a:endParaRPr>
          </a:p>
          <a:p>
            <a:pPr marL="0" lvl="0" indent="0" algn="l" rtl="0">
              <a:lnSpc>
                <a:spcPct val="115000"/>
              </a:lnSpc>
              <a:spcBef>
                <a:spcPts val="0"/>
              </a:spcBef>
              <a:spcAft>
                <a:spcPts val="0"/>
              </a:spcAft>
              <a:buNone/>
            </a:pPr>
            <a:r>
              <a:rPr lang="en" sz="1250" b="1">
                <a:solidFill>
                  <a:schemeClr val="dk1"/>
                </a:solidFill>
                <a:highlight>
                  <a:srgbClr val="FFFFFF"/>
                </a:highlight>
              </a:rPr>
              <a:t>Treatment of Charitable Contributions:</a:t>
            </a:r>
            <a:endParaRPr sz="1250" b="1">
              <a:solidFill>
                <a:schemeClr val="dk1"/>
              </a:solidFill>
              <a:highlight>
                <a:srgbClr val="FFFFFF"/>
              </a:highlight>
            </a:endParaRPr>
          </a:p>
          <a:p>
            <a:pPr marL="457200" lvl="0" indent="-307975" algn="l" rtl="0">
              <a:lnSpc>
                <a:spcPct val="115000"/>
              </a:lnSpc>
              <a:spcBef>
                <a:spcPts val="0"/>
              </a:spcBef>
              <a:spcAft>
                <a:spcPts val="0"/>
              </a:spcAft>
              <a:buClr>
                <a:schemeClr val="dk1"/>
              </a:buClr>
              <a:buSzPts val="1250"/>
              <a:buChar char="●"/>
            </a:pPr>
            <a:r>
              <a:rPr lang="en" sz="1250">
                <a:solidFill>
                  <a:schemeClr val="dk1"/>
                </a:solidFill>
                <a:highlight>
                  <a:srgbClr val="FFFFFF"/>
                </a:highlight>
              </a:rPr>
              <a:t>How will the merger affect the deductibility and designation of charitable contributions?</a:t>
            </a:r>
            <a:endParaRPr sz="1250">
              <a:solidFill>
                <a:schemeClr val="dk1"/>
              </a:solidFill>
              <a:highlight>
                <a:srgbClr val="FFFFFF"/>
              </a:highlight>
            </a:endParaRPr>
          </a:p>
          <a:p>
            <a:pPr marL="457200" lvl="0" indent="-307975" algn="l" rtl="0">
              <a:lnSpc>
                <a:spcPct val="115000"/>
              </a:lnSpc>
              <a:spcBef>
                <a:spcPts val="0"/>
              </a:spcBef>
              <a:spcAft>
                <a:spcPts val="0"/>
              </a:spcAft>
              <a:buClr>
                <a:schemeClr val="dk1"/>
              </a:buClr>
              <a:buSzPts val="1250"/>
              <a:buChar char="●"/>
            </a:pPr>
            <a:r>
              <a:rPr lang="en" sz="1250">
                <a:solidFill>
                  <a:schemeClr val="dk1"/>
                </a:solidFill>
                <a:highlight>
                  <a:srgbClr val="FFFFFF"/>
                </a:highlight>
              </a:rPr>
              <a:t>What changes, if any, will donors need to be informed about?</a:t>
            </a:r>
            <a:endParaRPr sz="1250">
              <a:solidFill>
                <a:schemeClr val="dk1"/>
              </a:solidFill>
              <a:highlight>
                <a:srgbClr val="FFFFFF"/>
              </a:highlight>
            </a:endParaRPr>
          </a:p>
          <a:p>
            <a:pPr marL="457200" lvl="0" indent="-307975" algn="l" rtl="0">
              <a:lnSpc>
                <a:spcPct val="115000"/>
              </a:lnSpc>
              <a:spcBef>
                <a:spcPts val="0"/>
              </a:spcBef>
              <a:spcAft>
                <a:spcPts val="0"/>
              </a:spcAft>
              <a:buClr>
                <a:schemeClr val="dk1"/>
              </a:buClr>
              <a:buSzPts val="1250"/>
              <a:buChar char="●"/>
            </a:pPr>
            <a:r>
              <a:rPr lang="en" sz="1250">
                <a:solidFill>
                  <a:schemeClr val="dk1"/>
                </a:solidFill>
                <a:highlight>
                  <a:srgbClr val="FFFFFF"/>
                </a:highlight>
              </a:rPr>
              <a:t>Impact on Tax-Exempt Status:</a:t>
            </a:r>
            <a:endParaRPr sz="1250">
              <a:solidFill>
                <a:schemeClr val="dk1"/>
              </a:solidFill>
              <a:highlight>
                <a:srgbClr val="FFFFFF"/>
              </a:highlight>
            </a:endParaRPr>
          </a:p>
          <a:p>
            <a:pPr marL="457200" lvl="0" indent="-307975" algn="l" rtl="0">
              <a:lnSpc>
                <a:spcPct val="115000"/>
              </a:lnSpc>
              <a:spcBef>
                <a:spcPts val="0"/>
              </a:spcBef>
              <a:spcAft>
                <a:spcPts val="0"/>
              </a:spcAft>
              <a:buClr>
                <a:schemeClr val="dk1"/>
              </a:buClr>
              <a:buSzPts val="1250"/>
              <a:buChar char="●"/>
            </a:pPr>
            <a:r>
              <a:rPr lang="en" sz="1250">
                <a:solidFill>
                  <a:schemeClr val="dk1"/>
                </a:solidFill>
                <a:highlight>
                  <a:srgbClr val="FFFFFF"/>
                </a:highlight>
              </a:rPr>
              <a:t>What are the potential impacts on the tax-exempt status of the merged entity?</a:t>
            </a:r>
            <a:endParaRPr sz="1250">
              <a:solidFill>
                <a:schemeClr val="dk1"/>
              </a:solidFill>
              <a:highlight>
                <a:srgbClr val="FFFFFF"/>
              </a:highlight>
            </a:endParaRPr>
          </a:p>
          <a:p>
            <a:pPr marL="457200" lvl="0" indent="-307975" algn="l" rtl="0">
              <a:lnSpc>
                <a:spcPct val="115000"/>
              </a:lnSpc>
              <a:spcBef>
                <a:spcPts val="0"/>
              </a:spcBef>
              <a:spcAft>
                <a:spcPts val="0"/>
              </a:spcAft>
              <a:buClr>
                <a:schemeClr val="dk1"/>
              </a:buClr>
              <a:buSzPts val="1250"/>
              <a:buChar char="●"/>
            </a:pPr>
            <a:r>
              <a:rPr lang="en" sz="1250">
                <a:solidFill>
                  <a:schemeClr val="dk1"/>
                </a:solidFill>
                <a:highlight>
                  <a:srgbClr val="FFFFFF"/>
                </a:highlight>
              </a:rPr>
              <a:t>What steps need to be taken to maintain this status post-merger?</a:t>
            </a:r>
            <a:endParaRPr sz="1250">
              <a:solidFill>
                <a:schemeClr val="dk1"/>
              </a:solidFill>
              <a:highlight>
                <a:srgbClr val="FFFFFF"/>
              </a:highlight>
            </a:endParaRPr>
          </a:p>
          <a:p>
            <a:pPr marL="0" lvl="0" indent="0" algn="l" rtl="0">
              <a:lnSpc>
                <a:spcPct val="115000"/>
              </a:lnSpc>
              <a:spcBef>
                <a:spcPts val="0"/>
              </a:spcBef>
              <a:spcAft>
                <a:spcPts val="0"/>
              </a:spcAft>
              <a:buNone/>
            </a:pPr>
            <a:r>
              <a:rPr lang="en" sz="1250" b="1">
                <a:solidFill>
                  <a:schemeClr val="dk1"/>
                </a:solidFill>
                <a:highlight>
                  <a:srgbClr val="FFFFFF"/>
                </a:highlight>
              </a:rPr>
              <a:t>Compliance Strategies:</a:t>
            </a:r>
            <a:endParaRPr sz="1250" b="1">
              <a:solidFill>
                <a:schemeClr val="dk1"/>
              </a:solidFill>
              <a:highlight>
                <a:srgbClr val="FFFFFF"/>
              </a:highlight>
            </a:endParaRPr>
          </a:p>
          <a:p>
            <a:pPr marL="0" lvl="0" indent="0" algn="l" rtl="0">
              <a:lnSpc>
                <a:spcPct val="115000"/>
              </a:lnSpc>
              <a:spcBef>
                <a:spcPts val="0"/>
              </a:spcBef>
              <a:spcAft>
                <a:spcPts val="0"/>
              </a:spcAft>
              <a:buNone/>
            </a:pPr>
            <a:r>
              <a:rPr lang="en" sz="1250">
                <a:solidFill>
                  <a:schemeClr val="dk1"/>
                </a:solidFill>
                <a:highlight>
                  <a:srgbClr val="FFFFFF"/>
                </a:highlight>
              </a:rPr>
              <a:t>Outline strategies to ensure compliance with EU tax regulations.</a:t>
            </a:r>
            <a:endParaRPr sz="1250">
              <a:solidFill>
                <a:schemeClr val="dk1"/>
              </a:solidFill>
              <a:highlight>
                <a:srgbClr val="FFFFFF"/>
              </a:highlight>
            </a:endParaRPr>
          </a:p>
          <a:p>
            <a:pPr marL="0" lvl="0" indent="0" algn="l" rtl="0">
              <a:lnSpc>
                <a:spcPct val="115000"/>
              </a:lnSpc>
              <a:spcBef>
                <a:spcPts val="0"/>
              </a:spcBef>
              <a:spcAft>
                <a:spcPts val="0"/>
              </a:spcAft>
              <a:buNone/>
            </a:pPr>
            <a:r>
              <a:rPr lang="en" sz="1250">
                <a:solidFill>
                  <a:schemeClr val="dk1"/>
                </a:solidFill>
                <a:highlight>
                  <a:srgbClr val="FFFFFF"/>
                </a:highlight>
              </a:rPr>
              <a:t>Highlight any differences and considerations specific to the various EU countries involved.</a:t>
            </a:r>
            <a:endParaRPr sz="1250">
              <a:solidFill>
                <a:schemeClr val="dk1"/>
              </a:solidFill>
              <a:highlight>
                <a:srgbClr val="FFFFFF"/>
              </a:highlight>
            </a:endParaRPr>
          </a:p>
          <a:p>
            <a:pPr marL="0" lvl="0" indent="0" algn="l" rtl="0">
              <a:lnSpc>
                <a:spcPct val="115000"/>
              </a:lnSpc>
              <a:spcBef>
                <a:spcPts val="0"/>
              </a:spcBef>
              <a:spcAft>
                <a:spcPts val="0"/>
              </a:spcAft>
              <a:buNone/>
            </a:pPr>
            <a:r>
              <a:rPr lang="en" sz="1250">
                <a:solidFill>
                  <a:schemeClr val="lt1"/>
                </a:solidFill>
                <a:highlight>
                  <a:srgbClr val="D04A02"/>
                </a:highlight>
              </a:rPr>
              <a:t>Consider the specific requirements and regulations of the European Union,</a:t>
            </a:r>
            <a:r>
              <a:rPr lang="en" sz="1250">
                <a:solidFill>
                  <a:schemeClr val="dk1"/>
                </a:solidFill>
                <a:highlight>
                  <a:srgbClr val="FFFFFF"/>
                </a:highlight>
              </a:rPr>
              <a:t> and ensure that the report is tailored to address the complexities of operating across multiple EU jurisdictions.</a:t>
            </a:r>
            <a:endParaRPr sz="1250">
              <a:solidFill>
                <a:schemeClr val="dk1"/>
              </a:solidFill>
              <a:highlight>
                <a:srgbClr val="FFFFFF"/>
              </a:highlight>
            </a:endParaRPr>
          </a:p>
        </p:txBody>
      </p:sp>
      <p:sp>
        <p:nvSpPr>
          <p:cNvPr id="755" name="Google Shape;755;p98"/>
          <p:cNvSpPr txBox="1"/>
          <p:nvPr/>
        </p:nvSpPr>
        <p:spPr>
          <a:xfrm>
            <a:off x="-29825" y="0"/>
            <a:ext cx="9173700" cy="717300"/>
          </a:xfrm>
          <a:prstGeom prst="rect">
            <a:avLst/>
          </a:prstGeom>
          <a:solidFill>
            <a:srgbClr val="E1490B"/>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lt1"/>
                </a:solidFill>
              </a:rPr>
              <a:t>Research and report preparation in one  </a:t>
            </a:r>
            <a:endParaRPr sz="2700">
              <a:solidFill>
                <a:schemeClr val="lt1"/>
              </a:solidFill>
            </a:endParaRPr>
          </a:p>
        </p:txBody>
      </p:sp>
      <p:sp>
        <p:nvSpPr>
          <p:cNvPr id="756" name="Google Shape;756;p98"/>
          <p:cNvSpPr txBox="1"/>
          <p:nvPr/>
        </p:nvSpPr>
        <p:spPr>
          <a:xfrm>
            <a:off x="0" y="898925"/>
            <a:ext cx="2282700" cy="32196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Our situation:</a:t>
            </a:r>
            <a:r>
              <a:rPr lang="en">
                <a:solidFill>
                  <a:schemeClr val="dk1"/>
                </a:solidFill>
              </a:rPr>
              <a:t> the client - a non-profit organization operating in multiple EU countries is considering a merger with another EU-based non-profit organization and needs a detailed report on the tax implications, including the effects on charitable contributions, tax-exempt status, and compliance strategies across different EU jurisdictions.</a:t>
            </a:r>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99"/>
          <p:cNvSpPr txBox="1"/>
          <p:nvPr/>
        </p:nvSpPr>
        <p:spPr>
          <a:xfrm>
            <a:off x="526500" y="96900"/>
            <a:ext cx="7779300" cy="74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762" name="Google Shape;762;p99"/>
          <p:cNvSpPr txBox="1"/>
          <p:nvPr/>
        </p:nvSpPr>
        <p:spPr>
          <a:xfrm>
            <a:off x="13950" y="648150"/>
            <a:ext cx="6673200" cy="8328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Sometimes OWL forgets about details, or does not demonstrate much attention</a:t>
            </a:r>
            <a:endParaRPr sz="1800">
              <a:solidFill>
                <a:schemeClr val="dk1"/>
              </a:solidFill>
            </a:endParaRPr>
          </a:p>
        </p:txBody>
      </p:sp>
      <p:sp>
        <p:nvSpPr>
          <p:cNvPr id="763" name="Google Shape;763;p99"/>
          <p:cNvSpPr txBox="1"/>
          <p:nvPr/>
        </p:nvSpPr>
        <p:spPr>
          <a:xfrm>
            <a:off x="0" y="2053800"/>
            <a:ext cx="9144000" cy="1035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50">
                <a:solidFill>
                  <a:srgbClr val="0F0D0B"/>
                </a:solidFill>
                <a:highlight>
                  <a:srgbClr val="FFFFFF"/>
                </a:highlight>
              </a:rPr>
              <a:t>Role: You are a lawyer. Output: Please provide a list of all subordinate legislative acts of Ukraine that regulate the procedure for registering and deregistering a foreign company as a corporate income tax payer with the status of a tax resident of Ukraine. Requirement: Please include in your response references to the relevant legislative acts.</a:t>
            </a:r>
            <a:endParaRPr sz="2100">
              <a:solidFill>
                <a:schemeClr val="dk2"/>
              </a:solidFill>
            </a:endParaRPr>
          </a:p>
        </p:txBody>
      </p:sp>
      <p:sp>
        <p:nvSpPr>
          <p:cNvPr id="764" name="Google Shape;764;p99"/>
          <p:cNvSpPr txBox="1"/>
          <p:nvPr/>
        </p:nvSpPr>
        <p:spPr>
          <a:xfrm>
            <a:off x="13950" y="1523400"/>
            <a:ext cx="2324700" cy="53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chemeClr val="lt1"/>
                </a:solidFill>
                <a:highlight>
                  <a:srgbClr val="DB536A"/>
                </a:highlight>
              </a:rPr>
              <a:t>Example</a:t>
            </a:r>
            <a:endParaRPr sz="1900" b="1">
              <a:solidFill>
                <a:schemeClr val="lt1"/>
              </a:solidFill>
              <a:highlight>
                <a:srgbClr val="DB536A"/>
              </a:highlight>
            </a:endParaRPr>
          </a:p>
        </p:txBody>
      </p:sp>
      <p:sp>
        <p:nvSpPr>
          <p:cNvPr id="765" name="Google Shape;765;p99"/>
          <p:cNvSpPr txBox="1"/>
          <p:nvPr/>
        </p:nvSpPr>
        <p:spPr>
          <a:xfrm>
            <a:off x="13950" y="3200400"/>
            <a:ext cx="5015400" cy="8382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But: the first legislative act was the Tax Code of Ukraine</a:t>
            </a:r>
            <a:endParaRPr sz="1800">
              <a:solidFill>
                <a:schemeClr val="dk1"/>
              </a:solidFill>
            </a:endParaRPr>
          </a:p>
        </p:txBody>
      </p:sp>
      <p:sp>
        <p:nvSpPr>
          <p:cNvPr id="766" name="Google Shape;766;p99"/>
          <p:cNvSpPr txBox="1"/>
          <p:nvPr/>
        </p:nvSpPr>
        <p:spPr>
          <a:xfrm>
            <a:off x="5436375" y="3200400"/>
            <a:ext cx="2811600" cy="8328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rPr>
              <a:t>But very fortunately - dialog is enabled in OWL</a:t>
            </a:r>
            <a:endParaRPr sz="1800">
              <a:solidFill>
                <a:schemeClr val="lt1"/>
              </a:solidFill>
            </a:endParaRPr>
          </a:p>
        </p:txBody>
      </p:sp>
      <p:sp>
        <p:nvSpPr>
          <p:cNvPr id="767" name="Google Shape;767;p99"/>
          <p:cNvSpPr txBox="1"/>
          <p:nvPr/>
        </p:nvSpPr>
        <p:spPr>
          <a:xfrm>
            <a:off x="0" y="4343400"/>
            <a:ext cx="5638800" cy="60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74747"/>
                </a:solidFill>
                <a:highlight>
                  <a:srgbClr val="FFFFFF"/>
                </a:highlight>
              </a:rPr>
              <a:t>You are absolutely right; the Tax Code of Ukraine is a law, not a subordinate regulatory act. I apologize for the inaccuracy. </a:t>
            </a:r>
            <a:endParaRPr sz="1800">
              <a:solidFill>
                <a:schemeClr val="dk2"/>
              </a:solidFill>
            </a:endParaRPr>
          </a:p>
        </p:txBody>
      </p:sp>
      <p:sp>
        <p:nvSpPr>
          <p:cNvPr id="768" name="Google Shape;768;p99"/>
          <p:cNvSpPr txBox="1"/>
          <p:nvPr/>
        </p:nvSpPr>
        <p:spPr>
          <a:xfrm>
            <a:off x="13950" y="-3900"/>
            <a:ext cx="9144000" cy="609600"/>
          </a:xfrm>
          <a:prstGeom prst="rect">
            <a:avLst/>
          </a:prstGeom>
          <a:solidFill>
            <a:srgbClr val="EB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Research - what should we be careful about. </a:t>
            </a:r>
            <a:endParaRPr sz="2400">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100"/>
          <p:cNvSpPr txBox="1"/>
          <p:nvPr/>
        </p:nvSpPr>
        <p:spPr>
          <a:xfrm>
            <a:off x="0" y="0"/>
            <a:ext cx="51558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What is brainstorming with GenAI?</a:t>
            </a:r>
            <a:endParaRPr sz="2400">
              <a:solidFill>
                <a:schemeClr val="lt1"/>
              </a:solidFill>
            </a:endParaRPr>
          </a:p>
        </p:txBody>
      </p:sp>
      <p:sp>
        <p:nvSpPr>
          <p:cNvPr id="774" name="Google Shape;774;p100"/>
          <p:cNvSpPr txBox="1"/>
          <p:nvPr/>
        </p:nvSpPr>
        <p:spPr>
          <a:xfrm>
            <a:off x="0" y="1109350"/>
            <a:ext cx="5155800" cy="1068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Brainstorming involves utilizing various prompts to gain insights across a range of topics."</a:t>
            </a:r>
            <a:endParaRPr sz="1800">
              <a:solidFill>
                <a:schemeClr val="dk1"/>
              </a:solidFill>
            </a:endParaRPr>
          </a:p>
        </p:txBody>
      </p:sp>
      <p:sp>
        <p:nvSpPr>
          <p:cNvPr id="775" name="Google Shape;775;p100"/>
          <p:cNvSpPr txBox="1"/>
          <p:nvPr/>
        </p:nvSpPr>
        <p:spPr>
          <a:xfrm>
            <a:off x="5207575" y="0"/>
            <a:ext cx="3598200" cy="477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rPr>
              <a:t>Meetings agendas ideas</a:t>
            </a:r>
            <a:endParaRPr sz="2100">
              <a:solidFill>
                <a:schemeClr val="dk1"/>
              </a:solidFill>
            </a:endParaRPr>
          </a:p>
          <a:p>
            <a:pPr marL="0" lvl="0" indent="0" algn="l" rtl="0">
              <a:spcBef>
                <a:spcPts val="0"/>
              </a:spcBef>
              <a:spcAft>
                <a:spcPts val="0"/>
              </a:spcAft>
              <a:buNone/>
            </a:pPr>
            <a:r>
              <a:rPr lang="en" sz="2100">
                <a:solidFill>
                  <a:schemeClr val="dk1"/>
                </a:solidFill>
              </a:rPr>
              <a:t>Convincing clients </a:t>
            </a:r>
            <a:endParaRPr sz="2100">
              <a:solidFill>
                <a:schemeClr val="dk1"/>
              </a:solidFill>
            </a:endParaRPr>
          </a:p>
          <a:p>
            <a:pPr marL="0" lvl="0" indent="0" algn="l" rtl="0">
              <a:spcBef>
                <a:spcPts val="0"/>
              </a:spcBef>
              <a:spcAft>
                <a:spcPts val="0"/>
              </a:spcAft>
              <a:buNone/>
            </a:pPr>
            <a:r>
              <a:rPr lang="en" sz="2100">
                <a:solidFill>
                  <a:schemeClr val="dk1"/>
                </a:solidFill>
              </a:rPr>
              <a:t>Improving slides</a:t>
            </a:r>
            <a:endParaRPr sz="2100">
              <a:solidFill>
                <a:schemeClr val="dk1"/>
              </a:solidFill>
            </a:endParaRPr>
          </a:p>
          <a:p>
            <a:pPr marL="0" lvl="0" indent="0" algn="l" rtl="0">
              <a:spcBef>
                <a:spcPts val="0"/>
              </a:spcBef>
              <a:spcAft>
                <a:spcPts val="0"/>
              </a:spcAft>
              <a:buNone/>
            </a:pPr>
            <a:r>
              <a:rPr lang="en" sz="2100">
                <a:solidFill>
                  <a:schemeClr val="dk1"/>
                </a:solidFill>
              </a:rPr>
              <a:t>Writing articles</a:t>
            </a:r>
            <a:endParaRPr sz="2100">
              <a:solidFill>
                <a:schemeClr val="dk1"/>
              </a:solidFill>
            </a:endParaRPr>
          </a:p>
          <a:p>
            <a:pPr marL="0" lvl="0" indent="0" algn="l" rtl="0">
              <a:spcBef>
                <a:spcPts val="0"/>
              </a:spcBef>
              <a:spcAft>
                <a:spcPts val="0"/>
              </a:spcAft>
              <a:buNone/>
            </a:pPr>
            <a:r>
              <a:rPr lang="en" sz="2100">
                <a:solidFill>
                  <a:schemeClr val="dk1"/>
                </a:solidFill>
              </a:rPr>
              <a:t>Lists of pros and cons</a:t>
            </a:r>
            <a:endParaRPr sz="2100">
              <a:solidFill>
                <a:schemeClr val="dk1"/>
              </a:solidFill>
            </a:endParaRPr>
          </a:p>
          <a:p>
            <a:pPr marL="0" lvl="0" indent="0" algn="l" rtl="0">
              <a:spcBef>
                <a:spcPts val="0"/>
              </a:spcBef>
              <a:spcAft>
                <a:spcPts val="0"/>
              </a:spcAft>
              <a:buNone/>
            </a:pPr>
            <a:r>
              <a:rPr lang="en" sz="2100">
                <a:solidFill>
                  <a:schemeClr val="dk1"/>
                </a:solidFill>
              </a:rPr>
              <a:t>Finding risks</a:t>
            </a:r>
            <a:endParaRPr sz="2100">
              <a:solidFill>
                <a:schemeClr val="dk1"/>
              </a:solidFill>
            </a:endParaRPr>
          </a:p>
          <a:p>
            <a:pPr marL="0" lvl="0" indent="0" algn="l" rtl="0">
              <a:spcBef>
                <a:spcPts val="0"/>
              </a:spcBef>
              <a:spcAft>
                <a:spcPts val="0"/>
              </a:spcAft>
              <a:buNone/>
            </a:pPr>
            <a:r>
              <a:rPr lang="en" sz="2100">
                <a:solidFill>
                  <a:schemeClr val="dk1"/>
                </a:solidFill>
              </a:rPr>
              <a:t>Writing technical requirements</a:t>
            </a:r>
            <a:endParaRPr sz="2100">
              <a:solidFill>
                <a:schemeClr val="dk1"/>
              </a:solidFill>
            </a:endParaRPr>
          </a:p>
          <a:p>
            <a:pPr marL="0" lvl="0" indent="0" algn="l" rtl="0">
              <a:spcBef>
                <a:spcPts val="0"/>
              </a:spcBef>
              <a:spcAft>
                <a:spcPts val="0"/>
              </a:spcAft>
              <a:buNone/>
            </a:pPr>
            <a:r>
              <a:rPr lang="en" sz="2100">
                <a:solidFill>
                  <a:schemeClr val="dk1"/>
                </a:solidFill>
              </a:rPr>
              <a:t>Searching opportunities for transformation of working processes</a:t>
            </a:r>
            <a:endParaRPr sz="2100">
              <a:solidFill>
                <a:schemeClr val="dk1"/>
              </a:solidFill>
            </a:endParaRPr>
          </a:p>
          <a:p>
            <a:pPr marL="0" lvl="0" indent="0" algn="l" rtl="0">
              <a:spcBef>
                <a:spcPts val="0"/>
              </a:spcBef>
              <a:spcAft>
                <a:spcPts val="0"/>
              </a:spcAft>
              <a:buNone/>
            </a:pPr>
            <a:r>
              <a:rPr lang="en" sz="2100">
                <a:solidFill>
                  <a:schemeClr val="dk1"/>
                </a:solidFill>
              </a:rPr>
              <a:t>Trying to imagine how to implement a new technology to your work</a:t>
            </a:r>
            <a:endParaRPr sz="2100">
              <a:solidFill>
                <a:schemeClr val="dk1"/>
              </a:solidFill>
            </a:endParaRPr>
          </a:p>
        </p:txBody>
      </p:sp>
      <p:pic>
        <p:nvPicPr>
          <p:cNvPr id="776" name="Google Shape;776;p100"/>
          <p:cNvPicPr preferRelativeResize="0"/>
          <p:nvPr/>
        </p:nvPicPr>
        <p:blipFill>
          <a:blip r:embed="rId3">
            <a:alphaModFix/>
          </a:blip>
          <a:stretch>
            <a:fillRect/>
          </a:stretch>
        </p:blipFill>
        <p:spPr>
          <a:xfrm>
            <a:off x="0" y="2272650"/>
            <a:ext cx="3023375" cy="27937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101"/>
          <p:cNvSpPr txBox="1"/>
          <p:nvPr/>
        </p:nvSpPr>
        <p:spPr>
          <a:xfrm>
            <a:off x="0" y="0"/>
            <a:ext cx="61206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chemeClr val="lt1"/>
                </a:solidFill>
              </a:rPr>
              <a:t>Some tips about brainstorming with OWL</a:t>
            </a:r>
            <a:endParaRPr sz="2400">
              <a:solidFill>
                <a:schemeClr val="lt1"/>
              </a:solidFill>
            </a:endParaRPr>
          </a:p>
        </p:txBody>
      </p:sp>
      <p:pic>
        <p:nvPicPr>
          <p:cNvPr id="782" name="Google Shape;782;p101"/>
          <p:cNvPicPr preferRelativeResize="0"/>
          <p:nvPr/>
        </p:nvPicPr>
        <p:blipFill>
          <a:blip r:embed="rId3">
            <a:alphaModFix/>
          </a:blip>
          <a:stretch>
            <a:fillRect/>
          </a:stretch>
        </p:blipFill>
        <p:spPr>
          <a:xfrm>
            <a:off x="6120625" y="0"/>
            <a:ext cx="3023375" cy="2793750"/>
          </a:xfrm>
          <a:prstGeom prst="rect">
            <a:avLst/>
          </a:prstGeom>
          <a:noFill/>
          <a:ln>
            <a:noFill/>
          </a:ln>
        </p:spPr>
      </p:pic>
      <p:sp>
        <p:nvSpPr>
          <p:cNvPr id="783" name="Google Shape;783;p101"/>
          <p:cNvSpPr txBox="1"/>
          <p:nvPr/>
        </p:nvSpPr>
        <p:spPr>
          <a:xfrm>
            <a:off x="0" y="840000"/>
            <a:ext cx="6120600" cy="38163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457200" lvl="0" indent="-323850" algn="l" rtl="0">
              <a:lnSpc>
                <a:spcPct val="142857"/>
              </a:lnSpc>
              <a:spcBef>
                <a:spcPts val="1500"/>
              </a:spcBef>
              <a:spcAft>
                <a:spcPts val="0"/>
              </a:spcAft>
              <a:buClr>
                <a:schemeClr val="dk1"/>
              </a:buClr>
              <a:buSzPts val="1500"/>
              <a:buChar char="●"/>
            </a:pPr>
            <a:r>
              <a:rPr lang="en" sz="1500" b="1">
                <a:solidFill>
                  <a:schemeClr val="dk1"/>
                </a:solidFill>
                <a:highlight>
                  <a:srgbClr val="FFFFFF"/>
                </a:highlight>
              </a:rPr>
              <a:t>Use 'What if' Scenarios:</a:t>
            </a:r>
            <a:r>
              <a:rPr lang="en" sz="1500">
                <a:solidFill>
                  <a:schemeClr val="dk1"/>
                </a:solidFill>
                <a:highlight>
                  <a:srgbClr val="FFFFFF"/>
                </a:highlight>
              </a:rPr>
              <a:t> Encourage the use of 'what if' scenarios to push the boundaries of conventional thinking and explore new possibilities.</a:t>
            </a:r>
            <a:endParaRPr sz="1500">
              <a:solidFill>
                <a:schemeClr val="dk1"/>
              </a:solidFill>
              <a:highlight>
                <a:srgbClr val="FFFFFF"/>
              </a:highlight>
            </a:endParaRPr>
          </a:p>
          <a:p>
            <a:pPr marL="457200" lvl="0" indent="-323850" algn="l" rtl="0">
              <a:lnSpc>
                <a:spcPct val="142857"/>
              </a:lnSpc>
              <a:spcBef>
                <a:spcPts val="0"/>
              </a:spcBef>
              <a:spcAft>
                <a:spcPts val="0"/>
              </a:spcAft>
              <a:buClr>
                <a:schemeClr val="dk1"/>
              </a:buClr>
              <a:buSzPts val="1500"/>
              <a:buChar char="●"/>
            </a:pPr>
            <a:r>
              <a:rPr lang="en" sz="1500" b="1">
                <a:solidFill>
                  <a:schemeClr val="dk1"/>
                </a:solidFill>
                <a:highlight>
                  <a:srgbClr val="FFFFFF"/>
                </a:highlight>
              </a:rPr>
              <a:t>Iterative Prompting: </a:t>
            </a:r>
            <a:r>
              <a:rPr lang="en" sz="1500">
                <a:solidFill>
                  <a:schemeClr val="dk1"/>
                </a:solidFill>
                <a:highlight>
                  <a:srgbClr val="FFFFFF"/>
                </a:highlight>
              </a:rPr>
              <a:t>Start with a broad prompt and then use the AI's responses to refine and develop more prompts. This iterative process can help delve deeper into a topic.</a:t>
            </a:r>
            <a:endParaRPr sz="1500">
              <a:solidFill>
                <a:schemeClr val="dk1"/>
              </a:solidFill>
              <a:highlight>
                <a:srgbClr val="FFFFFF"/>
              </a:highlight>
            </a:endParaRPr>
          </a:p>
          <a:p>
            <a:pPr marL="457200" lvl="0" indent="-323850" algn="l" rtl="0">
              <a:lnSpc>
                <a:spcPct val="142857"/>
              </a:lnSpc>
              <a:spcBef>
                <a:spcPts val="0"/>
              </a:spcBef>
              <a:spcAft>
                <a:spcPts val="0"/>
              </a:spcAft>
              <a:buClr>
                <a:schemeClr val="dk1"/>
              </a:buClr>
              <a:buSzPts val="1500"/>
              <a:buChar char="●"/>
            </a:pPr>
            <a:r>
              <a:rPr lang="en" sz="1500" b="1">
                <a:solidFill>
                  <a:schemeClr val="dk1"/>
                </a:solidFill>
                <a:highlight>
                  <a:srgbClr val="FFFFFF"/>
                </a:highlight>
              </a:rPr>
              <a:t>Provide feedback to the AI</a:t>
            </a:r>
            <a:r>
              <a:rPr lang="en" sz="1500">
                <a:solidFill>
                  <a:schemeClr val="dk1"/>
                </a:solidFill>
                <a:highlight>
                  <a:srgbClr val="FFFFFF"/>
                </a:highlight>
              </a:rPr>
              <a:t> to refine and improve responses. </a:t>
            </a:r>
            <a:endParaRPr sz="1500">
              <a:solidFill>
                <a:schemeClr val="dk1"/>
              </a:solidFill>
              <a:highlight>
                <a:srgbClr val="FFFFFF"/>
              </a:highlight>
            </a:endParaRPr>
          </a:p>
          <a:p>
            <a:pPr marL="457200" lvl="0" indent="-323850" algn="l" rtl="0">
              <a:lnSpc>
                <a:spcPct val="142857"/>
              </a:lnSpc>
              <a:spcBef>
                <a:spcPts val="0"/>
              </a:spcBef>
              <a:spcAft>
                <a:spcPts val="0"/>
              </a:spcAft>
              <a:buClr>
                <a:schemeClr val="dk1"/>
              </a:buClr>
              <a:buSzPts val="1500"/>
              <a:buChar char="●"/>
            </a:pPr>
            <a:r>
              <a:rPr lang="en" sz="1500">
                <a:solidFill>
                  <a:schemeClr val="dk1"/>
                </a:solidFill>
                <a:highlight>
                  <a:srgbClr val="FFFFFF"/>
                </a:highlight>
              </a:rPr>
              <a:t>Prompt for </a:t>
            </a:r>
            <a:r>
              <a:rPr lang="en" sz="1500" b="1">
                <a:solidFill>
                  <a:schemeClr val="dk1"/>
                </a:solidFill>
                <a:highlight>
                  <a:srgbClr val="FFFFFF"/>
                </a:highlight>
              </a:rPr>
              <a:t>diverse viewpoints </a:t>
            </a:r>
            <a:r>
              <a:rPr lang="en" sz="1500">
                <a:solidFill>
                  <a:schemeClr val="dk1"/>
                </a:solidFill>
                <a:highlight>
                  <a:srgbClr val="FFFFFF"/>
                </a:highlight>
              </a:rPr>
              <a:t>or solutions.</a:t>
            </a:r>
            <a:endParaRPr sz="1500">
              <a:solidFill>
                <a:schemeClr val="dk1"/>
              </a:solidFill>
              <a:highlight>
                <a:srgbClr val="FFFFFF"/>
              </a:highlight>
            </a:endParaRPr>
          </a:p>
          <a:p>
            <a:pPr marL="457200" lvl="0" indent="-323850" algn="l" rtl="0">
              <a:lnSpc>
                <a:spcPct val="142857"/>
              </a:lnSpc>
              <a:spcBef>
                <a:spcPts val="0"/>
              </a:spcBef>
              <a:spcAft>
                <a:spcPts val="0"/>
              </a:spcAft>
              <a:buClr>
                <a:schemeClr val="dk1"/>
              </a:buClr>
              <a:buSzPts val="1500"/>
              <a:buChar char="●"/>
            </a:pPr>
            <a:r>
              <a:rPr lang="en" sz="1500">
                <a:solidFill>
                  <a:schemeClr val="dk1"/>
                </a:solidFill>
                <a:highlight>
                  <a:srgbClr val="FFFFFF"/>
                </a:highlight>
              </a:rPr>
              <a:t>Use the </a:t>
            </a:r>
            <a:r>
              <a:rPr lang="en" sz="1500" b="1">
                <a:solidFill>
                  <a:schemeClr val="dk1"/>
                </a:solidFill>
                <a:highlight>
                  <a:srgbClr val="FFFFFF"/>
                </a:highlight>
              </a:rPr>
              <a:t>wording which can help to increase the creativity</a:t>
            </a:r>
            <a:r>
              <a:rPr lang="en" sz="1500">
                <a:solidFill>
                  <a:schemeClr val="dk1"/>
                </a:solidFill>
                <a:highlight>
                  <a:srgbClr val="FFFFFF"/>
                </a:highlight>
              </a:rPr>
              <a:t> of a GenAI tool (please see the slides above)</a:t>
            </a:r>
            <a:endParaRPr sz="1500">
              <a:solidFill>
                <a:schemeClr val="dk1"/>
              </a:solidFill>
              <a:highlight>
                <a:srgbClr val="FFFFFF"/>
              </a:highlight>
            </a:endParaRPr>
          </a:p>
          <a:p>
            <a:pPr marL="0" lvl="0" indent="0" algn="l" rtl="0">
              <a:spcBef>
                <a:spcPts val="1500"/>
              </a:spcBef>
              <a:spcAft>
                <a:spcPts val="0"/>
              </a:spcAft>
              <a:buNone/>
            </a:pPr>
            <a:endParaRPr sz="1600">
              <a:solidFill>
                <a:schemeClr val="dk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p102"/>
          <p:cNvSpPr txBox="1"/>
          <p:nvPr/>
        </p:nvSpPr>
        <p:spPr>
          <a:xfrm>
            <a:off x="2392550" y="881400"/>
            <a:ext cx="6751500" cy="426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Please take the role of an </a:t>
            </a:r>
            <a:r>
              <a:rPr lang="en" b="1">
                <a:solidFill>
                  <a:schemeClr val="lt1"/>
                </a:solidFill>
                <a:highlight>
                  <a:srgbClr val="DB536A"/>
                </a:highlight>
              </a:rPr>
              <a:t>experienced tax consultant with expertise in AI tools</a:t>
            </a:r>
            <a:r>
              <a:rPr lang="en">
                <a:solidFill>
                  <a:schemeClr val="lt1"/>
                </a:solidFill>
                <a:highlight>
                  <a:srgbClr val="DB536A"/>
                </a:highlight>
              </a:rPr>
              <a:t>. </a:t>
            </a:r>
            <a:endParaRPr>
              <a:solidFill>
                <a:schemeClr val="lt1"/>
              </a:solidFill>
              <a:highlight>
                <a:srgbClr val="DB536A"/>
              </a:highlight>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highlight>
                  <a:srgbClr val="FFFFFF"/>
                </a:highlight>
              </a:rPr>
              <a:t>Please explore and propose </a:t>
            </a:r>
            <a:r>
              <a:rPr lang="en">
                <a:solidFill>
                  <a:schemeClr val="lt1"/>
                </a:solidFill>
                <a:highlight>
                  <a:srgbClr val="D04A02"/>
                </a:highlight>
              </a:rPr>
              <a:t>innovative</a:t>
            </a:r>
            <a:r>
              <a:rPr lang="en">
                <a:solidFill>
                  <a:schemeClr val="dk1"/>
                </a:solidFill>
                <a:highlight>
                  <a:srgbClr val="FFFFFF"/>
                </a:highlight>
              </a:rPr>
              <a:t> services that a tax consulting firm could offer to large multinational companies by leveraging Generative AI (GenAI) technologies. Your response should include </a:t>
            </a:r>
            <a:r>
              <a:rPr lang="en">
                <a:solidFill>
                  <a:schemeClr val="lt1"/>
                </a:solidFill>
                <a:highlight>
                  <a:srgbClr val="D04A02"/>
                </a:highlight>
              </a:rPr>
              <a:t>both conventional solutions and creative, unique approaches.</a:t>
            </a:r>
            <a:r>
              <a:rPr lang="en">
                <a:solidFill>
                  <a:schemeClr val="dk1"/>
                </a:solidFill>
                <a:highlight>
                  <a:srgbClr val="FFFFFF"/>
                </a:highlight>
              </a:rPr>
              <a:t> Maintain a professional tone throughout your analysis.</a:t>
            </a:r>
            <a:endParaRPr>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highlight>
                  <a:srgbClr val="FFFFFF"/>
                </a:highlight>
              </a:rPr>
              <a:t>Output Requirements:</a:t>
            </a:r>
            <a:endParaRPr b="1">
              <a:solidFill>
                <a:schemeClr val="dk1"/>
              </a:solidFill>
              <a:highlight>
                <a:srgbClr val="FFFFFF"/>
              </a:highlight>
            </a:endParaRPr>
          </a:p>
          <a:p>
            <a:pPr marL="457200" lvl="0" indent="-317500" algn="l" rtl="0">
              <a:lnSpc>
                <a:spcPct val="115000"/>
              </a:lnSpc>
              <a:spcBef>
                <a:spcPts val="0"/>
              </a:spcBef>
              <a:spcAft>
                <a:spcPts val="0"/>
              </a:spcAft>
              <a:buClr>
                <a:schemeClr val="dk1"/>
              </a:buClr>
              <a:buSzPts val="1400"/>
              <a:buAutoNum type="arabicPeriod"/>
            </a:pPr>
            <a:r>
              <a:rPr lang="en">
                <a:solidFill>
                  <a:schemeClr val="dk1"/>
                </a:solidFill>
                <a:highlight>
                  <a:srgbClr val="FFFFFF"/>
                </a:highlight>
              </a:rPr>
              <a:t>Provide a </a:t>
            </a:r>
            <a:r>
              <a:rPr lang="en">
                <a:solidFill>
                  <a:schemeClr val="lt1"/>
                </a:solidFill>
                <a:highlight>
                  <a:srgbClr val="DB536A"/>
                </a:highlight>
              </a:rPr>
              <a:t>comprehensive analysis of potential services</a:t>
            </a:r>
            <a:r>
              <a:rPr lang="en">
                <a:solidFill>
                  <a:schemeClr val="dk1"/>
                </a:solidFill>
                <a:highlight>
                  <a:srgbClr val="FFFFFF"/>
                </a:highlight>
              </a:rPr>
              <a:t>.</a:t>
            </a:r>
            <a:endParaRPr>
              <a:solidFill>
                <a:schemeClr val="dk1"/>
              </a:solidFill>
              <a:highlight>
                <a:srgbClr val="FFFFFF"/>
              </a:highlight>
            </a:endParaRPr>
          </a:p>
          <a:p>
            <a:pPr marL="457200" lvl="0" indent="-317500" algn="l" rtl="0">
              <a:lnSpc>
                <a:spcPct val="115000"/>
              </a:lnSpc>
              <a:spcBef>
                <a:spcPts val="0"/>
              </a:spcBef>
              <a:spcAft>
                <a:spcPts val="0"/>
              </a:spcAft>
              <a:buClr>
                <a:schemeClr val="dk1"/>
              </a:buClr>
              <a:buSzPts val="1400"/>
              <a:buAutoNum type="arabicPeriod"/>
            </a:pPr>
            <a:r>
              <a:rPr lang="en">
                <a:solidFill>
                  <a:schemeClr val="dk1"/>
                </a:solidFill>
                <a:highlight>
                  <a:srgbClr val="FFFFFF"/>
                </a:highlight>
              </a:rPr>
              <a:t>Include well-known and widely-accepted solutions.</a:t>
            </a:r>
            <a:endParaRPr>
              <a:solidFill>
                <a:schemeClr val="dk1"/>
              </a:solidFill>
              <a:highlight>
                <a:srgbClr val="FFFFFF"/>
              </a:highlight>
            </a:endParaRPr>
          </a:p>
          <a:p>
            <a:pPr marL="457200" lvl="0" indent="-317500" algn="l" rtl="0">
              <a:lnSpc>
                <a:spcPct val="115000"/>
              </a:lnSpc>
              <a:spcBef>
                <a:spcPts val="0"/>
              </a:spcBef>
              <a:spcAft>
                <a:spcPts val="0"/>
              </a:spcAft>
              <a:buClr>
                <a:schemeClr val="dk1"/>
              </a:buClr>
              <a:buSzPts val="1400"/>
              <a:buAutoNum type="arabicPeriod"/>
            </a:pPr>
            <a:r>
              <a:rPr lang="en">
                <a:solidFill>
                  <a:schemeClr val="dk1"/>
                </a:solidFill>
                <a:highlight>
                  <a:srgbClr val="FFFFFF"/>
                </a:highlight>
              </a:rPr>
              <a:t>Propose creative and unconventional approaches to addressing tax consulting challenges with GenAI.</a:t>
            </a:r>
            <a:endParaRPr>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highlight>
                  <a:srgbClr val="FFFFFF"/>
                </a:highlight>
              </a:rPr>
              <a:t>Deliverables:</a:t>
            </a:r>
            <a:endParaRPr b="1">
              <a:solidFill>
                <a:schemeClr val="dk1"/>
              </a:solidFill>
              <a:highlight>
                <a:srgbClr val="FFFFFF"/>
              </a:highlight>
            </a:endParaRPr>
          </a:p>
          <a:p>
            <a:pPr marL="457200" lvl="0" indent="-317500" algn="l" rtl="0">
              <a:lnSpc>
                <a:spcPct val="115000"/>
              </a:lnSpc>
              <a:spcBef>
                <a:spcPts val="0"/>
              </a:spcBef>
              <a:spcAft>
                <a:spcPts val="0"/>
              </a:spcAft>
              <a:buClr>
                <a:schemeClr val="dk1"/>
              </a:buClr>
              <a:buSzPts val="1400"/>
              <a:buChar char="●"/>
            </a:pPr>
            <a:r>
              <a:rPr lang="en">
                <a:solidFill>
                  <a:schemeClr val="dk1"/>
                </a:solidFill>
                <a:highlight>
                  <a:srgbClr val="FFFFFF"/>
                </a:highlight>
              </a:rPr>
              <a:t>Detailed </a:t>
            </a:r>
            <a:r>
              <a:rPr lang="en">
                <a:solidFill>
                  <a:schemeClr val="lt1"/>
                </a:solidFill>
                <a:highlight>
                  <a:srgbClr val="D04A02"/>
                </a:highlight>
              </a:rPr>
              <a:t>thoughts and insights on innovative services.</a:t>
            </a:r>
            <a:endParaRPr>
              <a:solidFill>
                <a:schemeClr val="lt1"/>
              </a:solidFill>
              <a:highlight>
                <a:srgbClr val="D04A02"/>
              </a:highlight>
            </a:endParaRPr>
          </a:p>
          <a:p>
            <a:pPr marL="457200" lvl="0" indent="-317500" algn="l" rtl="0">
              <a:lnSpc>
                <a:spcPct val="115000"/>
              </a:lnSpc>
              <a:spcBef>
                <a:spcPts val="0"/>
              </a:spcBef>
              <a:spcAft>
                <a:spcPts val="0"/>
              </a:spcAft>
              <a:buClr>
                <a:schemeClr val="dk1"/>
              </a:buClr>
              <a:buSzPts val="1400"/>
              <a:buChar char="●"/>
            </a:pPr>
            <a:r>
              <a:rPr lang="en">
                <a:solidFill>
                  <a:schemeClr val="dk1"/>
                </a:solidFill>
                <a:highlight>
                  <a:srgbClr val="FFFFFF"/>
                </a:highlight>
              </a:rPr>
              <a:t>Examples of how GenAI can be </a:t>
            </a:r>
            <a:r>
              <a:rPr lang="en">
                <a:solidFill>
                  <a:schemeClr val="lt1"/>
                </a:solidFill>
                <a:highlight>
                  <a:srgbClr val="DB536A"/>
                </a:highlight>
              </a:rPr>
              <a:t>applied in tax consulting</a:t>
            </a:r>
            <a:r>
              <a:rPr lang="en">
                <a:solidFill>
                  <a:schemeClr val="dk1"/>
                </a:solidFill>
                <a:highlight>
                  <a:srgbClr val="FFFFFF"/>
                </a:highlight>
              </a:rPr>
              <a:t> for multinational companies.</a:t>
            </a:r>
            <a:endParaRPr>
              <a:solidFill>
                <a:schemeClr val="dk1"/>
              </a:solidFill>
              <a:highlight>
                <a:srgbClr val="FFFFFF"/>
              </a:highlight>
            </a:endParaRPr>
          </a:p>
          <a:p>
            <a:pPr marL="457200" lvl="0" indent="-317500" algn="l" rtl="0">
              <a:lnSpc>
                <a:spcPct val="115000"/>
              </a:lnSpc>
              <a:spcBef>
                <a:spcPts val="0"/>
              </a:spcBef>
              <a:spcAft>
                <a:spcPts val="0"/>
              </a:spcAft>
              <a:buClr>
                <a:schemeClr val="dk1"/>
              </a:buClr>
              <a:buSzPts val="1400"/>
              <a:buChar char="●"/>
            </a:pPr>
            <a:r>
              <a:rPr lang="en">
                <a:solidFill>
                  <a:schemeClr val="dk1"/>
                </a:solidFill>
                <a:highlight>
                  <a:srgbClr val="FFFFFF"/>
                </a:highlight>
              </a:rPr>
              <a:t>A balanced mix of established solutions and novel ideas.</a:t>
            </a:r>
            <a:endParaRPr>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100">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sz="1700">
              <a:solidFill>
                <a:schemeClr val="dk2"/>
              </a:solidFill>
            </a:endParaRPr>
          </a:p>
        </p:txBody>
      </p:sp>
      <p:sp>
        <p:nvSpPr>
          <p:cNvPr id="789" name="Google Shape;789;p102"/>
          <p:cNvSpPr txBox="1"/>
          <p:nvPr/>
        </p:nvSpPr>
        <p:spPr>
          <a:xfrm>
            <a:off x="0" y="0"/>
            <a:ext cx="91440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Brainstorming</a:t>
            </a:r>
            <a:endParaRPr sz="2700">
              <a:solidFill>
                <a:schemeClr val="lt1"/>
              </a:solidFill>
            </a:endParaRPr>
          </a:p>
        </p:txBody>
      </p:sp>
      <p:sp>
        <p:nvSpPr>
          <p:cNvPr id="790" name="Google Shape;790;p102"/>
          <p:cNvSpPr txBox="1"/>
          <p:nvPr/>
        </p:nvSpPr>
        <p:spPr>
          <a:xfrm>
            <a:off x="39925" y="1207950"/>
            <a:ext cx="2163000" cy="27912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we need to find new and innovative tax consulting services to be proposed for large multinational companies using Generative AI technologies.</a:t>
            </a:r>
            <a:endParaRPr sz="1500">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p103"/>
          <p:cNvSpPr txBox="1"/>
          <p:nvPr/>
        </p:nvSpPr>
        <p:spPr>
          <a:xfrm>
            <a:off x="2651550" y="881400"/>
            <a:ext cx="6492600" cy="4162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highlight>
                  <a:srgbClr val="FFFFFF"/>
                </a:highlight>
              </a:rPr>
              <a:t>Please take the role of a </a:t>
            </a:r>
            <a:r>
              <a:rPr lang="en" sz="2100">
                <a:solidFill>
                  <a:schemeClr val="lt1"/>
                </a:solidFill>
                <a:highlight>
                  <a:srgbClr val="D04A02"/>
                </a:highlight>
              </a:rPr>
              <a:t>business coach.</a:t>
            </a:r>
            <a:endParaRPr sz="2100">
              <a:solidFill>
                <a:schemeClr val="lt1"/>
              </a:solidFill>
              <a:highlight>
                <a:srgbClr val="D04A02"/>
              </a:highlight>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highlight>
                  <a:srgbClr val="FFFFFF"/>
                </a:highlight>
              </a:rPr>
              <a:t>Please provide a </a:t>
            </a:r>
            <a:r>
              <a:rPr lang="en" sz="2100">
                <a:solidFill>
                  <a:schemeClr val="lt1"/>
                </a:solidFill>
                <a:highlight>
                  <a:srgbClr val="DB536A"/>
                </a:highlight>
              </a:rPr>
              <a:t>highly creative response </a:t>
            </a:r>
            <a:r>
              <a:rPr lang="en" sz="2100">
                <a:solidFill>
                  <a:schemeClr val="dk1"/>
                </a:solidFill>
                <a:highlight>
                  <a:srgbClr val="FFFFFF"/>
                </a:highlight>
              </a:rPr>
              <a:t>to the questions below:</a:t>
            </a:r>
            <a:endParaRPr sz="21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highlight>
                  <a:srgbClr val="FFFFFF"/>
                </a:highlight>
              </a:rPr>
              <a:t>What strategies can a tax consultant use to prioritize their workload during the peak tax season to ensure that the most critical tasks are handled first?</a:t>
            </a:r>
            <a:endParaRPr sz="21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2100">
                <a:solidFill>
                  <a:schemeClr val="dk1"/>
                </a:solidFill>
                <a:highlight>
                  <a:srgbClr val="FFFFFF"/>
                </a:highlight>
              </a:rPr>
              <a:t>Requirement: your answer should content </a:t>
            </a:r>
            <a:r>
              <a:rPr lang="en" sz="2100">
                <a:solidFill>
                  <a:schemeClr val="dk1"/>
                </a:solidFill>
                <a:highlight>
                  <a:srgbClr val="EB8C00"/>
                </a:highlight>
              </a:rPr>
              <a:t>original and inventive ideas as well as widely known approaches</a:t>
            </a:r>
            <a:r>
              <a:rPr lang="en" sz="2100">
                <a:solidFill>
                  <a:schemeClr val="dk1"/>
                </a:solidFill>
              </a:rPr>
              <a:t>. </a:t>
            </a:r>
            <a:endParaRPr sz="21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2100">
              <a:solidFill>
                <a:schemeClr val="dk1"/>
              </a:solidFill>
            </a:endParaRPr>
          </a:p>
          <a:p>
            <a:pPr marL="0" lvl="0" indent="0" algn="l" rtl="0">
              <a:spcBef>
                <a:spcPts val="0"/>
              </a:spcBef>
              <a:spcAft>
                <a:spcPts val="0"/>
              </a:spcAft>
              <a:buNone/>
            </a:pPr>
            <a:endParaRPr sz="1800">
              <a:solidFill>
                <a:schemeClr val="dk2"/>
              </a:solidFill>
            </a:endParaRPr>
          </a:p>
        </p:txBody>
      </p:sp>
      <p:sp>
        <p:nvSpPr>
          <p:cNvPr id="796" name="Google Shape;796;p103"/>
          <p:cNvSpPr txBox="1"/>
          <p:nvPr/>
        </p:nvSpPr>
        <p:spPr>
          <a:xfrm>
            <a:off x="0" y="0"/>
            <a:ext cx="91440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Brainstorming about productivity</a:t>
            </a:r>
            <a:endParaRPr sz="2700">
              <a:solidFill>
                <a:schemeClr val="lt1"/>
              </a:solidFill>
            </a:endParaRPr>
          </a:p>
        </p:txBody>
      </p:sp>
      <p:sp>
        <p:nvSpPr>
          <p:cNvPr id="797" name="Google Shape;797;p103"/>
          <p:cNvSpPr txBox="1"/>
          <p:nvPr/>
        </p:nvSpPr>
        <p:spPr>
          <a:xfrm>
            <a:off x="79800" y="1277725"/>
            <a:ext cx="2272800" cy="28809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are in our busiest period, the peak tax season and</a:t>
            </a:r>
            <a:endParaRPr sz="1500">
              <a:solidFill>
                <a:schemeClr val="dk1"/>
              </a:solidFill>
            </a:endParaRPr>
          </a:p>
          <a:p>
            <a:pPr marL="0" lvl="0" indent="0" algn="l" rtl="0">
              <a:spcBef>
                <a:spcPts val="0"/>
              </a:spcBef>
              <a:spcAft>
                <a:spcPts val="0"/>
              </a:spcAft>
              <a:buNone/>
            </a:pPr>
            <a:r>
              <a:rPr lang="en" sz="1500">
                <a:solidFill>
                  <a:schemeClr val="dk1"/>
                </a:solidFill>
              </a:rPr>
              <a:t>need innovative and effective workload management strategies to go through it</a:t>
            </a:r>
            <a:endParaRPr sz="150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104"/>
          <p:cNvSpPr txBox="1"/>
          <p:nvPr/>
        </p:nvSpPr>
        <p:spPr>
          <a:xfrm>
            <a:off x="2512000" y="881400"/>
            <a:ext cx="6632100" cy="41742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700">
                <a:solidFill>
                  <a:schemeClr val="dk1"/>
                </a:solidFill>
              </a:rPr>
              <a:t>Please take the </a:t>
            </a:r>
            <a:r>
              <a:rPr lang="en" sz="1700">
                <a:solidFill>
                  <a:schemeClr val="lt1"/>
                </a:solidFill>
                <a:highlight>
                  <a:srgbClr val="DB536A"/>
                </a:highlight>
              </a:rPr>
              <a:t>role of an expert tax consultant</a:t>
            </a:r>
            <a:r>
              <a:rPr lang="en" sz="1700">
                <a:solidFill>
                  <a:schemeClr val="dk1"/>
                </a:solidFill>
              </a:rPr>
              <a:t> specializing in transfer pricing. </a:t>
            </a:r>
            <a:endParaRPr sz="1700">
              <a:solidFill>
                <a:schemeClr val="dk1"/>
              </a:solidFill>
            </a:endParaRPr>
          </a:p>
          <a:p>
            <a:pPr marL="0" lvl="0" indent="0" algn="l" rtl="0">
              <a:lnSpc>
                <a:spcPct val="150000"/>
              </a:lnSpc>
              <a:spcBef>
                <a:spcPts val="0"/>
              </a:spcBef>
              <a:spcAft>
                <a:spcPts val="0"/>
              </a:spcAft>
              <a:buNone/>
            </a:pPr>
            <a:r>
              <a:rPr lang="en" sz="1700">
                <a:solidFill>
                  <a:schemeClr val="dk1"/>
                </a:solidFill>
              </a:rPr>
              <a:t>Your task is to devise a </a:t>
            </a:r>
            <a:r>
              <a:rPr lang="en" sz="1700">
                <a:solidFill>
                  <a:schemeClr val="lt1"/>
                </a:solidFill>
                <a:highlight>
                  <a:srgbClr val="D04A02"/>
                </a:highlight>
              </a:rPr>
              <a:t>multifaceted strategy that creatively assesses the robustness </a:t>
            </a:r>
            <a:r>
              <a:rPr lang="en" sz="1700">
                <a:solidFill>
                  <a:schemeClr val="dk1"/>
                </a:solidFill>
              </a:rPr>
              <a:t>of transfer pricing policies within multinational corporations.</a:t>
            </a:r>
            <a:endParaRPr sz="1700">
              <a:solidFill>
                <a:schemeClr val="dk1"/>
              </a:solidFill>
            </a:endParaRPr>
          </a:p>
          <a:p>
            <a:pPr marL="0" lvl="0" indent="0" algn="l" rtl="0">
              <a:lnSpc>
                <a:spcPct val="150000"/>
              </a:lnSpc>
              <a:spcBef>
                <a:spcPts val="0"/>
              </a:spcBef>
              <a:spcAft>
                <a:spcPts val="0"/>
              </a:spcAft>
              <a:buNone/>
            </a:pPr>
            <a:r>
              <a:rPr lang="en" sz="1700">
                <a:solidFill>
                  <a:schemeClr val="dk1"/>
                </a:solidFill>
                <a:highlight>
                  <a:srgbClr val="FFFFFF"/>
                </a:highlight>
              </a:rPr>
              <a:t>Your </a:t>
            </a:r>
            <a:r>
              <a:rPr lang="en" sz="1700">
                <a:solidFill>
                  <a:schemeClr val="lt1"/>
                </a:solidFill>
                <a:highlight>
                  <a:srgbClr val="EB8C00"/>
                </a:highlight>
              </a:rPr>
              <a:t>output </a:t>
            </a:r>
            <a:r>
              <a:rPr lang="en" sz="1700">
                <a:solidFill>
                  <a:schemeClr val="dk1"/>
                </a:solidFill>
                <a:highlight>
                  <a:srgbClr val="FFFFFF"/>
                </a:highlight>
              </a:rPr>
              <a:t>should be a thorough guide that outlines a variety of robust testing methods, ranging from traditional practices to cutting-edge solutions, ensuring that the transfer pricing policies are not only compliant with current laws but also resilient against potential financial and regulatory challenges.</a:t>
            </a:r>
            <a:endParaRPr sz="1700">
              <a:solidFill>
                <a:schemeClr val="dk1"/>
              </a:solidFill>
            </a:endParaRPr>
          </a:p>
          <a:p>
            <a:pPr marL="0" lvl="0" indent="0" algn="l" rtl="0">
              <a:lnSpc>
                <a:spcPct val="150000"/>
              </a:lnSpc>
              <a:spcBef>
                <a:spcPts val="0"/>
              </a:spcBef>
              <a:spcAft>
                <a:spcPts val="0"/>
              </a:spcAft>
              <a:buNone/>
            </a:pPr>
            <a:endParaRPr sz="900">
              <a:solidFill>
                <a:schemeClr val="dk1"/>
              </a:solidFill>
            </a:endParaRPr>
          </a:p>
          <a:p>
            <a:pPr marL="0" lvl="0" indent="0" algn="l" rtl="0">
              <a:lnSpc>
                <a:spcPct val="115000"/>
              </a:lnSpc>
              <a:spcBef>
                <a:spcPts val="0"/>
              </a:spcBef>
              <a:spcAft>
                <a:spcPts val="0"/>
              </a:spcAft>
              <a:buNone/>
            </a:pPr>
            <a:endParaRPr sz="900">
              <a:solidFill>
                <a:schemeClr val="dk1"/>
              </a:solidFill>
            </a:endParaRPr>
          </a:p>
          <a:p>
            <a:pPr marL="0" lvl="0" indent="0" algn="l" rtl="0">
              <a:spcBef>
                <a:spcPts val="0"/>
              </a:spcBef>
              <a:spcAft>
                <a:spcPts val="0"/>
              </a:spcAft>
              <a:buNone/>
            </a:pPr>
            <a:endParaRPr sz="1600">
              <a:solidFill>
                <a:schemeClr val="dk2"/>
              </a:solidFill>
            </a:endParaRPr>
          </a:p>
        </p:txBody>
      </p:sp>
      <p:sp>
        <p:nvSpPr>
          <p:cNvPr id="803" name="Google Shape;803;p104"/>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Brainstorming</a:t>
            </a:r>
            <a:endParaRPr sz="2700">
              <a:solidFill>
                <a:schemeClr val="lt1"/>
              </a:solidFill>
            </a:endParaRPr>
          </a:p>
        </p:txBody>
      </p:sp>
      <p:sp>
        <p:nvSpPr>
          <p:cNvPr id="804" name="Google Shape;804;p104"/>
          <p:cNvSpPr txBox="1"/>
          <p:nvPr/>
        </p:nvSpPr>
        <p:spPr>
          <a:xfrm>
            <a:off x="69825" y="1138175"/>
            <a:ext cx="2241600" cy="3120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the client - a multinational corporation is seeking expert advice on creating a comprehensive strategy to evaluate and strengthen its transfer pricing policy to ensure compliance with current laws and resilience against financial and regulatory challenges.</a:t>
            </a:r>
            <a:endParaRPr sz="150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05"/>
          <p:cNvSpPr txBox="1"/>
          <p:nvPr/>
        </p:nvSpPr>
        <p:spPr>
          <a:xfrm>
            <a:off x="0" y="797250"/>
            <a:ext cx="6956400" cy="4273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a:solidFill>
                  <a:schemeClr val="dk1"/>
                </a:solidFill>
                <a:highlight>
                  <a:srgbClr val="FFFFFF"/>
                </a:highlight>
              </a:rPr>
              <a:t>Specify the Audience: </a:t>
            </a:r>
            <a:r>
              <a:rPr lang="en" sz="1700">
                <a:solidFill>
                  <a:schemeClr val="dk1"/>
                </a:solidFill>
                <a:highlight>
                  <a:srgbClr val="FFFFFF"/>
                </a:highlight>
              </a:rPr>
              <a:t>identifying the target audience helps the AI tailor the content complexity and tone to suit the readers' knowledge level.</a:t>
            </a:r>
            <a:endParaRPr sz="1700" b="1">
              <a:solidFill>
                <a:schemeClr val="dk1"/>
              </a:solidFill>
              <a:highlight>
                <a:srgbClr val="FFFFFF"/>
              </a:highlight>
            </a:endParaRPr>
          </a:p>
          <a:p>
            <a:pPr marL="0" lvl="0" indent="0" algn="l" rtl="0">
              <a:lnSpc>
                <a:spcPct val="115000"/>
              </a:lnSpc>
              <a:spcBef>
                <a:spcPts val="0"/>
              </a:spcBef>
              <a:spcAft>
                <a:spcPts val="0"/>
              </a:spcAft>
              <a:buNone/>
            </a:pPr>
            <a:r>
              <a:rPr lang="en" sz="1700" b="1">
                <a:solidFill>
                  <a:schemeClr val="dk1"/>
                </a:solidFill>
                <a:highlight>
                  <a:srgbClr val="FFFFFF"/>
                </a:highlight>
              </a:rPr>
              <a:t>Define the Post’s Objective: </a:t>
            </a:r>
            <a:r>
              <a:rPr lang="en" sz="1700">
                <a:solidFill>
                  <a:schemeClr val="dk1"/>
                </a:solidFill>
                <a:highlight>
                  <a:srgbClr val="FFFFFF"/>
                </a:highlight>
              </a:rPr>
              <a:t>Clearly state the purpose of the post—whether it’s to inform, engage, or promote—to ensure the AI generates content aligned with your goals.</a:t>
            </a:r>
            <a:endParaRPr sz="1700">
              <a:solidFill>
                <a:schemeClr val="dk1"/>
              </a:solidFill>
              <a:highlight>
                <a:srgbClr val="FFFFFF"/>
              </a:highlight>
            </a:endParaRPr>
          </a:p>
          <a:p>
            <a:pPr marL="0" lvl="0" indent="0" algn="l" rtl="0">
              <a:lnSpc>
                <a:spcPct val="115000"/>
              </a:lnSpc>
              <a:spcBef>
                <a:spcPts val="0"/>
              </a:spcBef>
              <a:spcAft>
                <a:spcPts val="0"/>
              </a:spcAft>
              <a:buNone/>
            </a:pPr>
            <a:r>
              <a:rPr lang="en" sz="1700" b="1">
                <a:solidFill>
                  <a:schemeClr val="dk1"/>
                </a:solidFill>
                <a:highlight>
                  <a:srgbClr val="FFFFFF"/>
                </a:highlight>
              </a:rPr>
              <a:t>Provide Key Details: </a:t>
            </a:r>
            <a:r>
              <a:rPr lang="en" sz="1700">
                <a:solidFill>
                  <a:schemeClr val="dk1"/>
                </a:solidFill>
                <a:highlight>
                  <a:srgbClr val="FFFFFF"/>
                </a:highlight>
              </a:rPr>
              <a:t>Include key details such as benefits, unique selling points, and a call to action to make the post compelling and actionable.</a:t>
            </a:r>
            <a:endParaRPr sz="17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700" b="1">
                <a:solidFill>
                  <a:schemeClr val="dk1"/>
                </a:solidFill>
                <a:highlight>
                  <a:srgbClr val="FFFFFF"/>
                </a:highlight>
              </a:rPr>
              <a:t>Emphasize the Tone You Need: </a:t>
            </a:r>
            <a:r>
              <a:rPr lang="en" sz="1700">
                <a:solidFill>
                  <a:schemeClr val="dk1"/>
                </a:solidFill>
                <a:highlight>
                  <a:srgbClr val="FFFFFF"/>
                </a:highlight>
              </a:rPr>
              <a:t>Specify the tone you want—professional, friendly, authoritative—to match the platform’s user expectations.</a:t>
            </a:r>
            <a:endParaRPr sz="1700">
              <a:solidFill>
                <a:schemeClr val="dk1"/>
              </a:solidFill>
              <a:highlight>
                <a:srgbClr val="FFFFFF"/>
              </a:highlight>
            </a:endParaRPr>
          </a:p>
        </p:txBody>
      </p:sp>
      <p:sp>
        <p:nvSpPr>
          <p:cNvPr id="810" name="Google Shape;810;p105"/>
          <p:cNvSpPr txBox="1"/>
          <p:nvPr/>
        </p:nvSpPr>
        <p:spPr>
          <a:xfrm>
            <a:off x="0" y="0"/>
            <a:ext cx="9144000" cy="732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900">
                <a:solidFill>
                  <a:schemeClr val="lt1"/>
                </a:solidFill>
              </a:rPr>
              <a:t>Articles, posts - useful tips</a:t>
            </a:r>
            <a:r>
              <a:rPr lang="en" sz="2900">
                <a:solidFill>
                  <a:schemeClr val="dk2"/>
                </a:solidFill>
              </a:rPr>
              <a:t> </a:t>
            </a:r>
            <a:endParaRPr sz="2900">
              <a:solidFill>
                <a:schemeClr val="dk2"/>
              </a:solidFill>
            </a:endParaRPr>
          </a:p>
        </p:txBody>
      </p:sp>
      <p:pic>
        <p:nvPicPr>
          <p:cNvPr id="811" name="Google Shape;811;p105"/>
          <p:cNvPicPr preferRelativeResize="0"/>
          <p:nvPr/>
        </p:nvPicPr>
        <p:blipFill>
          <a:blip r:embed="rId3">
            <a:alphaModFix/>
          </a:blip>
          <a:stretch>
            <a:fillRect/>
          </a:stretch>
        </p:blipFill>
        <p:spPr>
          <a:xfrm>
            <a:off x="6956324" y="721050"/>
            <a:ext cx="2187675" cy="4426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106"/>
          <p:cNvSpPr txBox="1"/>
          <p:nvPr/>
        </p:nvSpPr>
        <p:spPr>
          <a:xfrm>
            <a:off x="0" y="797250"/>
            <a:ext cx="7001400" cy="4273800"/>
          </a:xfrm>
          <a:prstGeom prst="rect">
            <a:avLst/>
          </a:prstGeom>
          <a:noFill/>
          <a:ln>
            <a:noFill/>
          </a:ln>
        </p:spPr>
        <p:txBody>
          <a:bodyPr spcFirstLastPara="1" wrap="square" lIns="91425" tIns="91425" rIns="91425" bIns="91425" anchor="t" anchorCtr="0">
            <a:noAutofit/>
          </a:bodyPr>
          <a:lstStyle/>
          <a:p>
            <a:pPr marL="0" lvl="0" indent="0" algn="l" rtl="0">
              <a:lnSpc>
                <a:spcPct val="142857"/>
              </a:lnSpc>
              <a:spcBef>
                <a:spcPts val="1500"/>
              </a:spcBef>
              <a:spcAft>
                <a:spcPts val="0"/>
              </a:spcAft>
              <a:buNone/>
            </a:pPr>
            <a:r>
              <a:rPr lang="en" sz="1550" b="1">
                <a:solidFill>
                  <a:schemeClr val="lt1"/>
                </a:solidFill>
                <a:highlight>
                  <a:srgbClr val="EB8C00"/>
                </a:highlight>
              </a:rPr>
              <a:t>U</a:t>
            </a:r>
            <a:r>
              <a:rPr lang="en" sz="1650" b="1">
                <a:solidFill>
                  <a:schemeClr val="lt1"/>
                </a:solidFill>
                <a:highlight>
                  <a:srgbClr val="EB8C00"/>
                </a:highlight>
              </a:rPr>
              <a:t>se these phrases to guide OWL to the direction you need.</a:t>
            </a:r>
            <a:endParaRPr sz="1650" b="1">
              <a:solidFill>
                <a:schemeClr val="lt1"/>
              </a:solidFill>
              <a:highlight>
                <a:srgbClr val="EB8C00"/>
              </a:highlight>
            </a:endParaRPr>
          </a:p>
          <a:p>
            <a:pPr marL="457200" lvl="0" indent="-317500" algn="l" rtl="0">
              <a:lnSpc>
                <a:spcPct val="115000"/>
              </a:lnSpc>
              <a:spcBef>
                <a:spcPts val="1500"/>
              </a:spcBef>
              <a:spcAft>
                <a:spcPts val="0"/>
              </a:spcAft>
              <a:buClr>
                <a:schemeClr val="dk1"/>
              </a:buClr>
              <a:buSzPts val="1400"/>
              <a:buChar char="●"/>
            </a:pPr>
            <a:r>
              <a:rPr lang="en">
                <a:solidFill>
                  <a:schemeClr val="dk1"/>
                </a:solidFill>
              </a:rPr>
              <a:t>Make the content web-friendly with short paragraphs and subheadings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Address the needs and concerns of decision-makers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Tailor the content for beginners, with no prior knowledge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Write persuasively to convince the reader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Use simple, accessible language.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Please write in a formal, professional tone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Write the article as a detailed case study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Present the information in a question and answer format</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Structure the content as a step-by-step how-to guide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Focus on explaining the topic clearly and thoroughly.</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Please write this article with an analytical approach.</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Adopt a rich and illustrative style.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Incorporate strong evidence and examples to support the points.</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
                <a:solidFill>
                  <a:schemeClr val="dk1"/>
                </a:solidFill>
              </a:rPr>
              <a:t>Ensure the language is sophisticated and appropriate for an academic audience</a:t>
            </a:r>
            <a:endParaRPr>
              <a:solidFill>
                <a:schemeClr val="dk1"/>
              </a:solidFill>
            </a:endParaRPr>
          </a:p>
        </p:txBody>
      </p:sp>
      <p:sp>
        <p:nvSpPr>
          <p:cNvPr id="817" name="Google Shape;817;p106"/>
          <p:cNvSpPr txBox="1"/>
          <p:nvPr/>
        </p:nvSpPr>
        <p:spPr>
          <a:xfrm>
            <a:off x="0" y="0"/>
            <a:ext cx="9144000" cy="732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900">
                <a:solidFill>
                  <a:schemeClr val="lt1"/>
                </a:solidFill>
              </a:rPr>
              <a:t>Articles, posts - phrases you can use in prompts</a:t>
            </a:r>
            <a:r>
              <a:rPr lang="en" sz="2900">
                <a:solidFill>
                  <a:schemeClr val="dk2"/>
                </a:solidFill>
              </a:rPr>
              <a:t> </a:t>
            </a:r>
            <a:endParaRPr sz="2900">
              <a:solidFill>
                <a:schemeClr val="dk2"/>
              </a:solidFill>
            </a:endParaRPr>
          </a:p>
        </p:txBody>
      </p:sp>
      <p:pic>
        <p:nvPicPr>
          <p:cNvPr id="818" name="Google Shape;818;p106"/>
          <p:cNvPicPr preferRelativeResize="0"/>
          <p:nvPr/>
        </p:nvPicPr>
        <p:blipFill>
          <a:blip r:embed="rId3">
            <a:alphaModFix/>
          </a:blip>
          <a:stretch>
            <a:fillRect/>
          </a:stretch>
        </p:blipFill>
        <p:spPr>
          <a:xfrm>
            <a:off x="7153825" y="732300"/>
            <a:ext cx="1990175" cy="43387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107"/>
          <p:cNvSpPr txBox="1"/>
          <p:nvPr/>
        </p:nvSpPr>
        <p:spPr>
          <a:xfrm>
            <a:off x="2412325" y="988000"/>
            <a:ext cx="6731700" cy="41556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Please take the role of a </a:t>
            </a:r>
            <a:r>
              <a:rPr lang="en" sz="1800">
                <a:solidFill>
                  <a:schemeClr val="lt1"/>
                </a:solidFill>
                <a:highlight>
                  <a:srgbClr val="D04A02"/>
                </a:highlight>
              </a:rPr>
              <a:t>marketing expert.</a:t>
            </a:r>
            <a:endParaRPr sz="1800">
              <a:solidFill>
                <a:schemeClr val="lt1"/>
              </a:solidFill>
              <a:highlight>
                <a:srgbClr val="D04A02"/>
              </a:highlight>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r>
              <a:rPr lang="en" sz="1800">
                <a:solidFill>
                  <a:schemeClr val="dk1"/>
                </a:solidFill>
              </a:rPr>
              <a:t>Assignment: Craft a </a:t>
            </a:r>
            <a:r>
              <a:rPr lang="en" sz="1800">
                <a:solidFill>
                  <a:schemeClr val="lt1"/>
                </a:solidFill>
                <a:highlight>
                  <a:srgbClr val="DB536A"/>
                </a:highlight>
              </a:rPr>
              <a:t>LinkedIn post about PwC's Connected Tax Compliance services</a:t>
            </a:r>
            <a:r>
              <a:rPr lang="en" sz="1800">
                <a:solidFill>
                  <a:schemeClr val="dk1"/>
                </a:solidFill>
              </a:rPr>
              <a:t>.</a:t>
            </a:r>
            <a:endParaRPr sz="1800">
              <a:solidFill>
                <a:schemeClr val="dk1"/>
              </a:solidFill>
            </a:endParaRPr>
          </a:p>
          <a:p>
            <a:pPr marL="0" lvl="0" indent="0" algn="l" rtl="0">
              <a:spcBef>
                <a:spcPts val="0"/>
              </a:spcBef>
              <a:spcAft>
                <a:spcPts val="0"/>
              </a:spcAft>
              <a:buNone/>
            </a:pPr>
            <a:r>
              <a:rPr lang="en" sz="1800">
                <a:solidFill>
                  <a:schemeClr val="dk1"/>
                </a:solidFill>
              </a:rPr>
              <a:t>Objective: Create a </a:t>
            </a:r>
            <a:r>
              <a:rPr lang="en" sz="1800">
                <a:solidFill>
                  <a:schemeClr val="lt1"/>
                </a:solidFill>
                <a:highlight>
                  <a:srgbClr val="EB8C00"/>
                </a:highlight>
              </a:rPr>
              <a:t>concise, yet thorough</a:t>
            </a:r>
            <a:r>
              <a:rPr lang="en" sz="1800">
                <a:solidFill>
                  <a:schemeClr val="dk1"/>
                </a:solidFill>
              </a:rPr>
              <a:t> LinkedIn post that captures the attention of decision-makers. The publication should be </a:t>
            </a:r>
            <a:r>
              <a:rPr lang="en" sz="1800">
                <a:solidFill>
                  <a:schemeClr val="lt1"/>
                </a:solidFill>
                <a:highlight>
                  <a:srgbClr val="D04A02"/>
                </a:highlight>
              </a:rPr>
              <a:t>engaging, impressive, and persuasive,</a:t>
            </a:r>
            <a:r>
              <a:rPr lang="en" sz="1800">
                <a:solidFill>
                  <a:schemeClr val="dk1"/>
                </a:solidFill>
              </a:rPr>
              <a:t> while maintaining a simple and approachable style.</a:t>
            </a:r>
            <a:endParaRPr sz="1800">
              <a:solidFill>
                <a:schemeClr val="dk1"/>
              </a:solidFill>
            </a:endParaRPr>
          </a:p>
          <a:p>
            <a:pPr marL="0" lvl="0" indent="0" algn="l" rtl="0">
              <a:spcBef>
                <a:spcPts val="0"/>
              </a:spcBef>
              <a:spcAft>
                <a:spcPts val="0"/>
              </a:spcAft>
              <a:buNone/>
            </a:pPr>
            <a:r>
              <a:rPr lang="en" sz="1800">
                <a:solidFill>
                  <a:schemeClr val="lt1"/>
                </a:solidFill>
                <a:highlight>
                  <a:srgbClr val="EB8C00"/>
                </a:highlight>
              </a:rPr>
              <a:t>Output Requirements:</a:t>
            </a:r>
            <a:endParaRPr sz="1800">
              <a:solidFill>
                <a:schemeClr val="lt1"/>
              </a:solidFill>
              <a:highlight>
                <a:srgbClr val="EB8C00"/>
              </a:highlight>
            </a:endParaRPr>
          </a:p>
          <a:p>
            <a:pPr marL="0" lvl="0" indent="0" algn="l" rtl="0">
              <a:spcBef>
                <a:spcPts val="0"/>
              </a:spcBef>
              <a:spcAft>
                <a:spcPts val="0"/>
              </a:spcAft>
              <a:buNone/>
            </a:pPr>
            <a:r>
              <a:rPr lang="en" sz="1800">
                <a:solidFill>
                  <a:schemeClr val="dk1"/>
                </a:solidFill>
              </a:rPr>
              <a:t>Highlight the </a:t>
            </a:r>
            <a:r>
              <a:rPr lang="en" sz="1800">
                <a:solidFill>
                  <a:schemeClr val="lt1"/>
                </a:solidFill>
                <a:highlight>
                  <a:srgbClr val="DB536A"/>
                </a:highlight>
              </a:rPr>
              <a:t>key benefits and unique features</a:t>
            </a:r>
            <a:r>
              <a:rPr lang="en" sz="1800">
                <a:solidFill>
                  <a:schemeClr val="dk1"/>
                </a:solidFill>
              </a:rPr>
              <a:t> of PwC Connected Tax Compliance services.</a:t>
            </a:r>
            <a:endParaRPr sz="1800">
              <a:solidFill>
                <a:schemeClr val="dk1"/>
              </a:solidFill>
            </a:endParaRPr>
          </a:p>
          <a:p>
            <a:pPr marL="0" lvl="0" indent="0" algn="l" rtl="0">
              <a:spcBef>
                <a:spcPts val="0"/>
              </a:spcBef>
              <a:spcAft>
                <a:spcPts val="0"/>
              </a:spcAft>
              <a:buNone/>
            </a:pPr>
            <a:r>
              <a:rPr lang="en" sz="1800">
                <a:solidFill>
                  <a:schemeClr val="dk1"/>
                </a:solidFill>
              </a:rPr>
              <a:t>Use compelling language to </a:t>
            </a:r>
            <a:r>
              <a:rPr lang="en" sz="1800">
                <a:solidFill>
                  <a:schemeClr val="lt1"/>
                </a:solidFill>
                <a:highlight>
                  <a:srgbClr val="D04A02"/>
                </a:highlight>
              </a:rPr>
              <a:t>persuade and attract decision-makers</a:t>
            </a:r>
            <a:r>
              <a:rPr lang="en" sz="1800">
                <a:solidFill>
                  <a:schemeClr val="dk1"/>
                </a:solidFill>
              </a:rPr>
              <a:t>.</a:t>
            </a:r>
            <a:endParaRPr sz="1800">
              <a:solidFill>
                <a:schemeClr val="dk1"/>
              </a:solidFill>
            </a:endParaRPr>
          </a:p>
          <a:p>
            <a:pPr marL="0" lvl="0" indent="0" algn="l" rtl="0">
              <a:spcBef>
                <a:spcPts val="0"/>
              </a:spcBef>
              <a:spcAft>
                <a:spcPts val="0"/>
              </a:spcAft>
              <a:buNone/>
            </a:pPr>
            <a:r>
              <a:rPr lang="en" sz="1800">
                <a:solidFill>
                  <a:schemeClr val="dk1"/>
                </a:solidFill>
              </a:rPr>
              <a:t>Ensure the tone is </a:t>
            </a:r>
            <a:r>
              <a:rPr lang="en" sz="1800">
                <a:solidFill>
                  <a:schemeClr val="lt1"/>
                </a:solidFill>
                <a:highlight>
                  <a:srgbClr val="DB536A"/>
                </a:highlight>
              </a:rPr>
              <a:t>professional yet captivating.</a:t>
            </a:r>
            <a:endParaRPr sz="1800">
              <a:solidFill>
                <a:schemeClr val="lt1"/>
              </a:solidFill>
              <a:highlight>
                <a:srgbClr val="DB536A"/>
              </a:highlight>
            </a:endParaRPr>
          </a:p>
        </p:txBody>
      </p:sp>
      <p:sp>
        <p:nvSpPr>
          <p:cNvPr id="824" name="Google Shape;824;p107"/>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LinkedIn publication</a:t>
            </a:r>
            <a:endParaRPr sz="2700">
              <a:solidFill>
                <a:schemeClr val="lt1"/>
              </a:solidFill>
            </a:endParaRPr>
          </a:p>
        </p:txBody>
      </p:sp>
      <p:sp>
        <p:nvSpPr>
          <p:cNvPr id="825" name="Google Shape;825;p107"/>
          <p:cNvSpPr txBox="1"/>
          <p:nvPr/>
        </p:nvSpPr>
        <p:spPr>
          <a:xfrm>
            <a:off x="69825" y="3717500"/>
            <a:ext cx="2073300" cy="88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for this prompts in GenAI explore</a:t>
            </a:r>
            <a:endParaRPr sz="1500">
              <a:solidFill>
                <a:schemeClr val="dk1"/>
              </a:solidFill>
            </a:endParaRPr>
          </a:p>
        </p:txBody>
      </p:sp>
      <p:sp>
        <p:nvSpPr>
          <p:cNvPr id="826" name="Google Shape;826;p107"/>
          <p:cNvSpPr txBox="1"/>
          <p:nvPr/>
        </p:nvSpPr>
        <p:spPr>
          <a:xfrm>
            <a:off x="69825" y="1267750"/>
            <a:ext cx="2172900" cy="20634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a:t>
            </a:r>
            <a:r>
              <a:rPr lang="en" sz="1500">
                <a:solidFill>
                  <a:srgbClr val="12100D"/>
                </a:solidFill>
                <a:highlight>
                  <a:srgbClr val="FFFFFF"/>
                </a:highlight>
              </a:rPr>
              <a:t>to write a LinkedIn post that effectively markets PwC's Connected Tax Compliance services </a:t>
            </a:r>
            <a:endParaRPr sz="1500">
              <a:solidFill>
                <a:schemeClr val="dk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830"/>
        <p:cNvGrpSpPr/>
        <p:nvPr/>
      </p:nvGrpSpPr>
      <p:grpSpPr>
        <a:xfrm>
          <a:off x="0" y="0"/>
          <a:ext cx="0" cy="0"/>
          <a:chOff x="0" y="0"/>
          <a:chExt cx="0" cy="0"/>
        </a:xfrm>
      </p:grpSpPr>
      <p:sp>
        <p:nvSpPr>
          <p:cNvPr id="831" name="Google Shape;831;p108"/>
          <p:cNvSpPr txBox="1"/>
          <p:nvPr/>
        </p:nvSpPr>
        <p:spPr>
          <a:xfrm>
            <a:off x="2860875" y="988000"/>
            <a:ext cx="6283200" cy="39186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Please take the role of a </a:t>
            </a:r>
            <a:r>
              <a:rPr lang="en" sz="1800">
                <a:solidFill>
                  <a:schemeClr val="lt1"/>
                </a:solidFill>
                <a:highlight>
                  <a:srgbClr val="D04A02"/>
                </a:highlight>
              </a:rPr>
              <a:t>marketing expert.</a:t>
            </a:r>
            <a:endParaRPr sz="1900" b="1">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900" b="1">
                <a:solidFill>
                  <a:srgbClr val="474747"/>
                </a:solidFill>
                <a:highlight>
                  <a:srgbClr val="FFFFFF"/>
                </a:highlight>
              </a:rPr>
              <a:t>Background:</a:t>
            </a:r>
            <a:r>
              <a:rPr lang="en" sz="1900">
                <a:solidFill>
                  <a:srgbClr val="474747"/>
                </a:solidFill>
                <a:highlight>
                  <a:srgbClr val="FFFFFF"/>
                </a:highlight>
              </a:rPr>
              <a:t> Our team is seeking a dynamic and </a:t>
            </a:r>
            <a:r>
              <a:rPr lang="en" sz="1900">
                <a:solidFill>
                  <a:schemeClr val="lt1"/>
                </a:solidFill>
                <a:highlight>
                  <a:srgbClr val="D93954"/>
                </a:highlight>
              </a:rPr>
              <a:t>experienced Senior Consultant</a:t>
            </a:r>
            <a:r>
              <a:rPr lang="en" sz="1900">
                <a:solidFill>
                  <a:srgbClr val="474747"/>
                </a:solidFill>
                <a:highlight>
                  <a:srgbClr val="FFFFFF"/>
                </a:highlight>
              </a:rPr>
              <a:t> to join us. The detailed job description is provided below.</a:t>
            </a:r>
            <a:endParaRPr sz="1900">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900" b="1">
                <a:solidFill>
                  <a:srgbClr val="474747"/>
                </a:solidFill>
                <a:highlight>
                  <a:srgbClr val="FFFFFF"/>
                </a:highlight>
              </a:rPr>
              <a:t>Assignment:</a:t>
            </a:r>
            <a:r>
              <a:rPr lang="en" sz="1900">
                <a:solidFill>
                  <a:srgbClr val="474747"/>
                </a:solidFill>
                <a:highlight>
                  <a:srgbClr val="FFFFFF"/>
                </a:highlight>
              </a:rPr>
              <a:t> Craft an </a:t>
            </a:r>
            <a:r>
              <a:rPr lang="en" sz="1900">
                <a:solidFill>
                  <a:schemeClr val="lt1"/>
                </a:solidFill>
                <a:highlight>
                  <a:srgbClr val="EB8C00"/>
                </a:highlight>
              </a:rPr>
              <a:t>engaging and compelling LinkedIn post</a:t>
            </a:r>
            <a:r>
              <a:rPr lang="en" sz="1900">
                <a:solidFill>
                  <a:srgbClr val="474747"/>
                </a:solidFill>
                <a:highlight>
                  <a:srgbClr val="FFFFFF"/>
                </a:highlight>
              </a:rPr>
              <a:t> to highlight the unique advantages and opportunities this vacancy offers to potential candidates.</a:t>
            </a:r>
            <a:endParaRPr sz="1900">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900" b="1">
                <a:solidFill>
                  <a:srgbClr val="474747"/>
                </a:solidFill>
                <a:highlight>
                  <a:srgbClr val="FFFFFF"/>
                </a:highlight>
              </a:rPr>
              <a:t>Output:</a:t>
            </a:r>
            <a:r>
              <a:rPr lang="en" sz="1900">
                <a:solidFill>
                  <a:srgbClr val="474747"/>
                </a:solidFill>
                <a:highlight>
                  <a:srgbClr val="FFFFFF"/>
                </a:highlight>
              </a:rPr>
              <a:t> An </a:t>
            </a:r>
            <a:r>
              <a:rPr lang="en" sz="1900">
                <a:solidFill>
                  <a:schemeClr val="lt1"/>
                </a:solidFill>
                <a:highlight>
                  <a:srgbClr val="D04A02"/>
                </a:highlight>
              </a:rPr>
              <a:t>eye-catching, vibrant, and exciting </a:t>
            </a:r>
            <a:r>
              <a:rPr lang="en" sz="1900">
                <a:solidFill>
                  <a:srgbClr val="474747"/>
                </a:solidFill>
                <a:highlight>
                  <a:srgbClr val="FFFFFF"/>
                </a:highlight>
              </a:rPr>
              <a:t>LinkedIn post that effectively promotes the Senior Consultant position described below.</a:t>
            </a:r>
            <a:endParaRPr sz="1900">
              <a:solidFill>
                <a:srgbClr val="474747"/>
              </a:solidFill>
              <a:highlight>
                <a:srgbClr val="FFFFFF"/>
              </a:highlight>
            </a:endParaRPr>
          </a:p>
          <a:p>
            <a:pPr marL="0" lvl="0" indent="0" algn="l" rtl="0">
              <a:spcBef>
                <a:spcPts val="0"/>
              </a:spcBef>
              <a:spcAft>
                <a:spcPts val="0"/>
              </a:spcAft>
              <a:buNone/>
            </a:pPr>
            <a:endParaRPr sz="2500">
              <a:solidFill>
                <a:schemeClr val="dk1"/>
              </a:solidFill>
            </a:endParaRPr>
          </a:p>
        </p:txBody>
      </p:sp>
      <p:sp>
        <p:nvSpPr>
          <p:cNvPr id="832" name="Google Shape;832;p108"/>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LinkedIn publication - vacancy advertising </a:t>
            </a:r>
            <a:endParaRPr sz="2700">
              <a:solidFill>
                <a:schemeClr val="lt1"/>
              </a:solidFill>
            </a:endParaRPr>
          </a:p>
        </p:txBody>
      </p:sp>
      <p:sp>
        <p:nvSpPr>
          <p:cNvPr id="833" name="Google Shape;833;p108"/>
          <p:cNvSpPr txBox="1"/>
          <p:nvPr/>
        </p:nvSpPr>
        <p:spPr>
          <a:xfrm>
            <a:off x="20000" y="1188000"/>
            <a:ext cx="2541900" cy="31101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12100D"/>
                </a:solidFill>
                <a:highlight>
                  <a:srgbClr val="FFFFFF"/>
                </a:highlight>
              </a:rPr>
              <a:t>Our situation</a:t>
            </a:r>
            <a:r>
              <a:rPr lang="en" sz="1500">
                <a:solidFill>
                  <a:srgbClr val="12100D"/>
                </a:solidFill>
                <a:highlight>
                  <a:srgbClr val="FFFFFF"/>
                </a:highlight>
              </a:rPr>
              <a:t>: a need to attract qualified candidates to apply for a Senior Consultant position by using a LinkedIn post that effectively communicates the job's benefits and opportunities.</a:t>
            </a:r>
            <a:endParaRPr sz="15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109"/>
          <p:cNvSpPr txBox="1"/>
          <p:nvPr/>
        </p:nvSpPr>
        <p:spPr>
          <a:xfrm>
            <a:off x="0" y="840000"/>
            <a:ext cx="6672000" cy="4303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b="1">
                <a:solidFill>
                  <a:schemeClr val="dk1"/>
                </a:solidFill>
              </a:rPr>
              <a:t>Prompting for Newsletters:</a:t>
            </a:r>
            <a:endParaRPr sz="17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1.   </a:t>
            </a:r>
            <a:r>
              <a:rPr lang="en" sz="1700" b="1">
                <a:solidFill>
                  <a:schemeClr val="dk1"/>
                </a:solidFill>
              </a:rPr>
              <a:t>Understand the Audience:</a:t>
            </a:r>
            <a:r>
              <a:rPr lang="en" sz="1700">
                <a:solidFill>
                  <a:schemeClr val="dk1"/>
                </a:solidFill>
              </a:rPr>
              <a:t> Tailor the prompt to reflect the interests and preferences of your newsletter audience.</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2.   </a:t>
            </a:r>
            <a:r>
              <a:rPr lang="en" sz="1700" b="1">
                <a:solidFill>
                  <a:schemeClr val="dk1"/>
                </a:solidFill>
              </a:rPr>
              <a:t>Include Key Sections:</a:t>
            </a:r>
            <a:r>
              <a:rPr lang="en" sz="1700">
                <a:solidFill>
                  <a:schemeClr val="dk1"/>
                </a:solidFill>
              </a:rPr>
              <a:t> Identify key sections that are typical in newsletters such as headline news, article snippets, updates, and call-to-actions.</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3.   </a:t>
            </a:r>
            <a:r>
              <a:rPr lang="en" sz="1700" b="1">
                <a:solidFill>
                  <a:schemeClr val="dk1"/>
                </a:solidFill>
              </a:rPr>
              <a:t>Engaging Content: </a:t>
            </a:r>
            <a:r>
              <a:rPr lang="en" sz="1700">
                <a:solidFill>
                  <a:schemeClr val="dk1"/>
                </a:solidFill>
              </a:rPr>
              <a:t>Emphasize the need for engaging and informative content that will capture the reader's' interest.</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4.   </a:t>
            </a:r>
            <a:r>
              <a:rPr lang="en" sz="1700" b="1">
                <a:solidFill>
                  <a:schemeClr val="dk1"/>
                </a:solidFill>
              </a:rPr>
              <a:t>Concise and Clear:</a:t>
            </a:r>
            <a:r>
              <a:rPr lang="en" sz="1700">
                <a:solidFill>
                  <a:schemeClr val="dk1"/>
                </a:solidFill>
              </a:rPr>
              <a:t> Prompt for concise language that is easy to read and understand.</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5.   </a:t>
            </a:r>
            <a:r>
              <a:rPr lang="en" sz="1700" b="1">
                <a:solidFill>
                  <a:schemeClr val="dk1"/>
                </a:solidFill>
              </a:rPr>
              <a:t>Visual Elements: </a:t>
            </a:r>
            <a:r>
              <a:rPr lang="en" sz="1700">
                <a:solidFill>
                  <a:schemeClr val="dk1"/>
                </a:solidFill>
              </a:rPr>
              <a:t>If possible, include suggestions for where images or other visual elements might be incorporated.</a:t>
            </a:r>
            <a:endParaRPr sz="1700">
              <a:solidFill>
                <a:schemeClr val="dk1"/>
              </a:solidFill>
            </a:endParaRPr>
          </a:p>
          <a:p>
            <a:pPr marL="0" lvl="0" indent="0" algn="l" rtl="0">
              <a:spcBef>
                <a:spcPts val="0"/>
              </a:spcBef>
              <a:spcAft>
                <a:spcPts val="0"/>
              </a:spcAft>
              <a:buNone/>
            </a:pPr>
            <a:endParaRPr sz="1500">
              <a:solidFill>
                <a:schemeClr val="dk2"/>
              </a:solidFill>
            </a:endParaRPr>
          </a:p>
        </p:txBody>
      </p:sp>
      <p:sp>
        <p:nvSpPr>
          <p:cNvPr id="839" name="Google Shape;839;p109"/>
          <p:cNvSpPr txBox="1"/>
          <p:nvPr/>
        </p:nvSpPr>
        <p:spPr>
          <a:xfrm>
            <a:off x="0" y="0"/>
            <a:ext cx="91440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rPr>
              <a:t>Prompting for Newsletters - what we should keep in mind</a:t>
            </a:r>
            <a:endParaRPr sz="2500">
              <a:solidFill>
                <a:schemeClr val="lt1"/>
              </a:solidFill>
            </a:endParaRPr>
          </a:p>
        </p:txBody>
      </p:sp>
      <p:pic>
        <p:nvPicPr>
          <p:cNvPr id="840" name="Google Shape;840;p109"/>
          <p:cNvPicPr preferRelativeResize="0"/>
          <p:nvPr/>
        </p:nvPicPr>
        <p:blipFill>
          <a:blip r:embed="rId3">
            <a:alphaModFix/>
          </a:blip>
          <a:stretch>
            <a:fillRect/>
          </a:stretch>
        </p:blipFill>
        <p:spPr>
          <a:xfrm>
            <a:off x="6672000" y="840000"/>
            <a:ext cx="2472000" cy="254786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110"/>
          <p:cNvSpPr txBox="1"/>
          <p:nvPr/>
        </p:nvSpPr>
        <p:spPr>
          <a:xfrm>
            <a:off x="-46650" y="-50050"/>
            <a:ext cx="91905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Newsletters</a:t>
            </a:r>
            <a:r>
              <a:rPr lang="en" sz="2700" u="sng">
                <a:solidFill>
                  <a:schemeClr val="hlink"/>
                </a:solidFill>
                <a:hlinkClick r:id="rId3"/>
              </a:rPr>
              <a:t>…</a:t>
            </a:r>
            <a:r>
              <a:rPr lang="en" sz="2700" u="sng">
                <a:solidFill>
                  <a:schemeClr val="hlink"/>
                </a:solidFill>
                <a:hlinkClick r:id="rId3"/>
              </a:rPr>
              <a:t> </a:t>
            </a:r>
            <a:endParaRPr sz="2700">
              <a:solidFill>
                <a:schemeClr val="lt1"/>
              </a:solidFill>
            </a:endParaRPr>
          </a:p>
        </p:txBody>
      </p:sp>
      <p:sp>
        <p:nvSpPr>
          <p:cNvPr id="846" name="Google Shape;846;p110"/>
          <p:cNvSpPr txBox="1"/>
          <p:nvPr/>
        </p:nvSpPr>
        <p:spPr>
          <a:xfrm>
            <a:off x="2641575" y="925375"/>
            <a:ext cx="6554700" cy="4140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200"/>
              </a:spcBef>
              <a:spcAft>
                <a:spcPts val="0"/>
              </a:spcAft>
              <a:buClr>
                <a:schemeClr val="dk1"/>
              </a:buClr>
              <a:buSzPts val="1100"/>
              <a:buFont typeface="Arial"/>
              <a:buNone/>
            </a:pPr>
            <a:r>
              <a:rPr lang="en" sz="1350" b="1">
                <a:solidFill>
                  <a:srgbClr val="44403C"/>
                </a:solidFill>
              </a:rPr>
              <a:t>B</a:t>
            </a:r>
            <a:r>
              <a:rPr lang="en" sz="1500" b="1">
                <a:solidFill>
                  <a:srgbClr val="44403C"/>
                </a:solidFill>
              </a:rPr>
              <a:t>ackground:</a:t>
            </a:r>
            <a:r>
              <a:rPr lang="en" sz="1500">
                <a:solidFill>
                  <a:srgbClr val="44403C"/>
                </a:solidFill>
              </a:rPr>
              <a:t> The uploaded file contains a draft law [short description of the document].</a:t>
            </a:r>
            <a:endParaRPr sz="1500">
              <a:solidFill>
                <a:srgbClr val="44403C"/>
              </a:solidFill>
            </a:endParaRPr>
          </a:p>
          <a:p>
            <a:pPr marL="0" lvl="0" indent="0" algn="l" rtl="0">
              <a:lnSpc>
                <a:spcPct val="100000"/>
              </a:lnSpc>
              <a:spcBef>
                <a:spcPts val="1200"/>
              </a:spcBef>
              <a:spcAft>
                <a:spcPts val="0"/>
              </a:spcAft>
              <a:buClr>
                <a:schemeClr val="dk1"/>
              </a:buClr>
              <a:buSzPts val="1100"/>
              <a:buFont typeface="Arial"/>
              <a:buNone/>
            </a:pPr>
            <a:r>
              <a:rPr lang="en" sz="1500">
                <a:solidFill>
                  <a:srgbClr val="44403C"/>
                </a:solidFill>
              </a:rPr>
              <a:t>Please </a:t>
            </a:r>
            <a:r>
              <a:rPr lang="en" sz="1500" b="1">
                <a:solidFill>
                  <a:schemeClr val="lt1"/>
                </a:solidFill>
                <a:highlight>
                  <a:srgbClr val="DB536A"/>
                </a:highlight>
              </a:rPr>
              <a:t>create a newsletter</a:t>
            </a:r>
            <a:r>
              <a:rPr lang="en" sz="1500">
                <a:solidFill>
                  <a:srgbClr val="44403C"/>
                </a:solidFill>
              </a:rPr>
              <a:t> text that informs </a:t>
            </a:r>
            <a:r>
              <a:rPr lang="en" sz="1500" b="1">
                <a:solidFill>
                  <a:schemeClr val="lt1"/>
                </a:solidFill>
                <a:highlight>
                  <a:srgbClr val="D04A02"/>
                </a:highlight>
              </a:rPr>
              <a:t>representatives of large and medium-sized businesses</a:t>
            </a:r>
            <a:r>
              <a:rPr lang="en" sz="1500">
                <a:solidFill>
                  <a:schemeClr val="lt1"/>
                </a:solidFill>
                <a:highlight>
                  <a:srgbClr val="D04A02"/>
                </a:highlight>
              </a:rPr>
              <a:t> </a:t>
            </a:r>
            <a:r>
              <a:rPr lang="en" sz="1500">
                <a:solidFill>
                  <a:srgbClr val="44403C"/>
                </a:solidFill>
              </a:rPr>
              <a:t>in [country name], as well as international companies operating or planning to operate in [country name], about the implications of the newly proposed amendments to the [name of the document]. The newsletter should </a:t>
            </a:r>
            <a:r>
              <a:rPr lang="en" sz="1500" b="1">
                <a:solidFill>
                  <a:schemeClr val="lt1"/>
                </a:solidFill>
                <a:highlight>
                  <a:srgbClr val="DB536A"/>
                </a:highlight>
              </a:rPr>
              <a:t>address the potential consequences for business</a:t>
            </a:r>
            <a:r>
              <a:rPr lang="en" sz="1500">
                <a:solidFill>
                  <a:srgbClr val="44403C"/>
                </a:solidFill>
              </a:rPr>
              <a:t> if the draft law is adopted. The content should be </a:t>
            </a:r>
            <a:r>
              <a:rPr lang="en" sz="1500">
                <a:solidFill>
                  <a:schemeClr val="lt1"/>
                </a:solidFill>
                <a:highlight>
                  <a:srgbClr val="EB8C00"/>
                </a:highlight>
              </a:rPr>
              <a:t>informative and tailored to the interests of the target audience</a:t>
            </a:r>
            <a:r>
              <a:rPr lang="en" sz="1500">
                <a:solidFill>
                  <a:srgbClr val="44403C"/>
                </a:solidFill>
              </a:rPr>
              <a:t>, providing them with a clear understanding of how the changes may affect their operations. T</a:t>
            </a:r>
            <a:r>
              <a:rPr lang="en" sz="1500" b="1">
                <a:solidFill>
                  <a:srgbClr val="44403C"/>
                </a:solidFill>
              </a:rPr>
              <a:t>he tone should be professional</a:t>
            </a:r>
            <a:r>
              <a:rPr lang="en" sz="1500">
                <a:solidFill>
                  <a:srgbClr val="44403C"/>
                </a:solidFill>
              </a:rPr>
              <a:t> and the information should be presented in a manner that is both engaging and easy to understand. </a:t>
            </a:r>
            <a:endParaRPr sz="1500">
              <a:solidFill>
                <a:srgbClr val="44403C"/>
              </a:solidFill>
            </a:endParaRPr>
          </a:p>
          <a:p>
            <a:pPr marL="0" lvl="0" indent="0" algn="l" rtl="0">
              <a:lnSpc>
                <a:spcPct val="100000"/>
              </a:lnSpc>
              <a:spcBef>
                <a:spcPts val="1200"/>
              </a:spcBef>
              <a:spcAft>
                <a:spcPts val="0"/>
              </a:spcAft>
              <a:buClr>
                <a:schemeClr val="dk1"/>
              </a:buClr>
              <a:buSzPts val="1100"/>
              <a:buFont typeface="Arial"/>
              <a:buNone/>
            </a:pPr>
            <a:r>
              <a:rPr lang="en" sz="1500" b="1">
                <a:solidFill>
                  <a:srgbClr val="44403C"/>
                </a:solidFill>
              </a:rPr>
              <a:t>Output: </a:t>
            </a:r>
            <a:r>
              <a:rPr lang="en" sz="1500">
                <a:solidFill>
                  <a:srgbClr val="44403C"/>
                </a:solidFill>
              </a:rPr>
              <a:t>please generate the complete text of the newsletter, ready for distribution to clients.</a:t>
            </a:r>
            <a:endParaRPr sz="1500">
              <a:solidFill>
                <a:schemeClr val="dk2"/>
              </a:solidFill>
            </a:endParaRPr>
          </a:p>
        </p:txBody>
      </p:sp>
      <p:sp>
        <p:nvSpPr>
          <p:cNvPr id="847" name="Google Shape;847;p110"/>
          <p:cNvSpPr txBox="1"/>
          <p:nvPr/>
        </p:nvSpPr>
        <p:spPr>
          <a:xfrm>
            <a:off x="49900" y="1118225"/>
            <a:ext cx="2462100" cy="22827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Our situation: we need to prepare a newsletter about a </a:t>
            </a:r>
            <a:r>
              <a:rPr lang="en" sz="1500">
                <a:solidFill>
                  <a:srgbClr val="12100D"/>
                </a:solidFill>
                <a:highlight>
                  <a:srgbClr val="FFFFFF"/>
                </a:highlight>
              </a:rPr>
              <a:t> draft law which could significantly impact the operations of large, medium-sized, and international businesses in our country.</a:t>
            </a:r>
            <a:endParaRPr sz="1500">
              <a:solidFill>
                <a:schemeClr val="dk1"/>
              </a:solidFill>
            </a:endParaRPr>
          </a:p>
        </p:txBody>
      </p:sp>
      <p:sp>
        <p:nvSpPr>
          <p:cNvPr id="848" name="Google Shape;848;p110"/>
          <p:cNvSpPr txBox="1"/>
          <p:nvPr/>
        </p:nvSpPr>
        <p:spPr>
          <a:xfrm>
            <a:off x="49875" y="3610250"/>
            <a:ext cx="2462100" cy="126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to this prompt at GenAI Explore</a:t>
            </a:r>
            <a:endParaRPr sz="1500">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111"/>
          <p:cNvSpPr txBox="1"/>
          <p:nvPr/>
        </p:nvSpPr>
        <p:spPr>
          <a:xfrm>
            <a:off x="-36625" y="0"/>
            <a:ext cx="9180600" cy="6996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Other marketing matters </a:t>
            </a:r>
            <a:endParaRPr sz="2700">
              <a:solidFill>
                <a:schemeClr val="lt1"/>
              </a:solidFill>
            </a:endParaRPr>
          </a:p>
        </p:txBody>
      </p:sp>
      <p:sp>
        <p:nvSpPr>
          <p:cNvPr id="854" name="Google Shape;854;p111"/>
          <p:cNvSpPr txBox="1"/>
          <p:nvPr/>
        </p:nvSpPr>
        <p:spPr>
          <a:xfrm>
            <a:off x="2512000" y="699600"/>
            <a:ext cx="6632100" cy="444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500">
                <a:solidFill>
                  <a:schemeClr val="dk1"/>
                </a:solidFill>
                <a:highlight>
                  <a:schemeClr val="lt1"/>
                </a:highlight>
              </a:rPr>
              <a:t>Please take the </a:t>
            </a:r>
            <a:r>
              <a:rPr lang="en" sz="1500" b="1">
                <a:solidFill>
                  <a:schemeClr val="dk1"/>
                </a:solidFill>
                <a:highlight>
                  <a:schemeClr val="lt1"/>
                </a:highlight>
              </a:rPr>
              <a:t>role </a:t>
            </a:r>
            <a:r>
              <a:rPr lang="en" sz="1500">
                <a:solidFill>
                  <a:schemeClr val="dk1"/>
                </a:solidFill>
                <a:highlight>
                  <a:schemeClr val="lt1"/>
                </a:highlight>
              </a:rPr>
              <a:t>of an </a:t>
            </a:r>
            <a:r>
              <a:rPr lang="en" sz="1500">
                <a:solidFill>
                  <a:schemeClr val="lt1"/>
                </a:solidFill>
                <a:highlight>
                  <a:srgbClr val="EB8C00"/>
                </a:highlight>
              </a:rPr>
              <a:t>experienced marketing specialist.</a:t>
            </a:r>
            <a:endParaRPr sz="1500">
              <a:solidFill>
                <a:schemeClr val="lt1"/>
              </a:solidFill>
              <a:highlight>
                <a:srgbClr val="EB8C00"/>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Task:</a:t>
            </a:r>
            <a:r>
              <a:rPr lang="en" sz="1500">
                <a:solidFill>
                  <a:schemeClr val="dk1"/>
                </a:solidFill>
                <a:highlight>
                  <a:srgbClr val="FFFFFF"/>
                </a:highlight>
              </a:rPr>
              <a:t> Develop several </a:t>
            </a:r>
            <a:r>
              <a:rPr lang="en" sz="1500">
                <a:solidFill>
                  <a:schemeClr val="lt1"/>
                </a:solidFill>
                <a:highlight>
                  <a:srgbClr val="D04A02"/>
                </a:highlight>
              </a:rPr>
              <a:t>personalized email templates for a targeted email campaign</a:t>
            </a:r>
            <a:r>
              <a:rPr lang="en" sz="1500">
                <a:solidFill>
                  <a:schemeClr val="dk1"/>
                </a:solidFill>
                <a:highlight>
                  <a:srgbClr val="FFFFFF"/>
                </a:highlight>
              </a:rPr>
              <a:t>.</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Objective:</a:t>
            </a:r>
            <a:r>
              <a:rPr lang="en" sz="1500">
                <a:solidFill>
                  <a:schemeClr val="dk1"/>
                </a:solidFill>
                <a:highlight>
                  <a:srgbClr val="FFFFFF"/>
                </a:highlight>
              </a:rPr>
              <a:t> Engage clients who may be interested in our consulting services for SAF-T (Standard Audit File for Tax) preparation and technical solutions.</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lt1"/>
                </a:solidFill>
                <a:highlight>
                  <a:srgbClr val="D04A02"/>
                </a:highlight>
              </a:rPr>
              <a:t>Details to Include:</a:t>
            </a:r>
            <a:endParaRPr sz="1500" b="1">
              <a:solidFill>
                <a:schemeClr val="lt1"/>
              </a:solidFill>
              <a:highlight>
                <a:srgbClr val="D04A02"/>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Personalized greetings.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Clear value propositions of our SAF-T consulting services.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Specific benefits and features of our technical solutions.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Compelling call-to-actions.</a:t>
            </a:r>
            <a:endParaRPr sz="1500">
              <a:solidFill>
                <a:schemeClr val="dk1"/>
              </a:solidFill>
              <a:highlight>
                <a:srgbClr val="FFFFFF"/>
              </a:highlight>
            </a:endParaRPr>
          </a:p>
          <a:p>
            <a:pPr marL="457200" lvl="0" indent="-323850" algn="l" rtl="0">
              <a:lnSpc>
                <a:spcPct val="115000"/>
              </a:lnSpc>
              <a:spcBef>
                <a:spcPts val="0"/>
              </a:spcBef>
              <a:spcAft>
                <a:spcPts val="0"/>
              </a:spcAft>
              <a:buClr>
                <a:schemeClr val="dk1"/>
              </a:buClr>
              <a:buSzPts val="1500"/>
              <a:buAutoNum type="arabicPeriod"/>
            </a:pPr>
            <a:r>
              <a:rPr lang="en" sz="1500">
                <a:solidFill>
                  <a:schemeClr val="dk1"/>
                </a:solidFill>
                <a:highlight>
                  <a:srgbClr val="FFFFFF"/>
                </a:highlight>
              </a:rPr>
              <a:t>Options for scheduling a consultation.</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Tone:</a:t>
            </a:r>
            <a:r>
              <a:rPr lang="en" sz="1500">
                <a:solidFill>
                  <a:schemeClr val="dk1"/>
                </a:solidFill>
                <a:highlight>
                  <a:srgbClr val="FFFFFF"/>
                </a:highlight>
              </a:rPr>
              <a:t> </a:t>
            </a:r>
            <a:r>
              <a:rPr lang="en" sz="1500">
                <a:solidFill>
                  <a:schemeClr val="lt1"/>
                </a:solidFill>
                <a:highlight>
                  <a:srgbClr val="DB536A"/>
                </a:highlight>
              </a:rPr>
              <a:t>Professional, yet approachable and engaging.</a:t>
            </a:r>
            <a:endParaRPr sz="1500">
              <a:solidFill>
                <a:schemeClr val="lt1"/>
              </a:solidFill>
              <a:highlight>
                <a:srgbClr val="DB536A"/>
              </a:highlight>
            </a:endParaRPr>
          </a:p>
          <a:p>
            <a:pPr marL="0" lvl="0" indent="0" algn="l" rtl="0">
              <a:lnSpc>
                <a:spcPct val="115000"/>
              </a:lnSpc>
              <a:spcBef>
                <a:spcPts val="0"/>
              </a:spcBef>
              <a:spcAft>
                <a:spcPts val="0"/>
              </a:spcAft>
              <a:buClr>
                <a:schemeClr val="dk1"/>
              </a:buClr>
              <a:buSzPts val="1100"/>
              <a:buFont typeface="Arial"/>
              <a:buNone/>
            </a:pPr>
            <a:r>
              <a:rPr lang="en" sz="1500" b="1">
                <a:solidFill>
                  <a:schemeClr val="dk1"/>
                </a:solidFill>
                <a:highlight>
                  <a:srgbClr val="FFFFFF"/>
                </a:highlight>
              </a:rPr>
              <a:t>Target Audience:</a:t>
            </a:r>
            <a:r>
              <a:rPr lang="en" sz="1500">
                <a:solidFill>
                  <a:schemeClr val="dk1"/>
                </a:solidFill>
                <a:highlight>
                  <a:srgbClr val="FFFFFF"/>
                </a:highlight>
              </a:rPr>
              <a:t> Clients who have shown interest or could benefit from SAF-T preparation and technical solutions.</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500">
                <a:solidFill>
                  <a:schemeClr val="lt1"/>
                </a:solidFill>
                <a:highlight>
                  <a:srgbClr val="DB536A"/>
                </a:highlight>
              </a:rPr>
              <a:t>Output:</a:t>
            </a:r>
            <a:r>
              <a:rPr lang="en" sz="1500">
                <a:solidFill>
                  <a:schemeClr val="dk1"/>
                </a:solidFill>
                <a:highlight>
                  <a:srgbClr val="FFFFFF"/>
                </a:highlight>
              </a:rPr>
              <a:t> Please create </a:t>
            </a:r>
            <a:r>
              <a:rPr lang="en" sz="1500">
                <a:solidFill>
                  <a:schemeClr val="lt1"/>
                </a:solidFill>
                <a:highlight>
                  <a:srgbClr val="D04A02"/>
                </a:highlight>
              </a:rPr>
              <a:t>five </a:t>
            </a:r>
            <a:r>
              <a:rPr lang="en" sz="1500">
                <a:solidFill>
                  <a:schemeClr val="dk1"/>
                </a:solidFill>
                <a:highlight>
                  <a:srgbClr val="FFFFFF"/>
                </a:highlight>
              </a:rPr>
              <a:t>email templates based on the provided guidelines</a:t>
            </a:r>
            <a:r>
              <a:rPr lang="en" sz="1500">
                <a:solidFill>
                  <a:srgbClr val="474747"/>
                </a:solidFill>
                <a:highlight>
                  <a:srgbClr val="FFFFFF"/>
                </a:highlight>
              </a:rPr>
              <a:t>.</a:t>
            </a:r>
            <a:endParaRPr sz="1500">
              <a:solidFill>
                <a:schemeClr val="dk2"/>
              </a:solidFill>
            </a:endParaRPr>
          </a:p>
        </p:txBody>
      </p:sp>
      <p:sp>
        <p:nvSpPr>
          <p:cNvPr id="855" name="Google Shape;855;p111"/>
          <p:cNvSpPr txBox="1"/>
          <p:nvPr/>
        </p:nvSpPr>
        <p:spPr>
          <a:xfrm>
            <a:off x="10025" y="1158100"/>
            <a:ext cx="2352600" cy="21432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engage potential clients who are interested in our consulting services for SAF-T preparation and technical solutions through a targeted email campaign.</a:t>
            </a:r>
            <a:endParaRPr sz="150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112"/>
          <p:cNvSpPr txBox="1"/>
          <p:nvPr/>
        </p:nvSpPr>
        <p:spPr>
          <a:xfrm>
            <a:off x="0" y="819775"/>
            <a:ext cx="4572000" cy="11925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rPr>
              <a:t>Let’s say, OWL will always write a polite email unless you ask for a harsh one))</a:t>
            </a:r>
            <a:endParaRPr sz="1800">
              <a:solidFill>
                <a:schemeClr val="lt1"/>
              </a:solidFill>
            </a:endParaRPr>
          </a:p>
        </p:txBody>
      </p:sp>
      <p:sp>
        <p:nvSpPr>
          <p:cNvPr id="861" name="Google Shape;861;p112"/>
          <p:cNvSpPr txBox="1"/>
          <p:nvPr/>
        </p:nvSpPr>
        <p:spPr>
          <a:xfrm>
            <a:off x="7825" y="2169075"/>
            <a:ext cx="4572000" cy="11823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rPr>
              <a:t>Perhaps it is </a:t>
            </a:r>
            <a:r>
              <a:rPr lang="en" sz="1800" b="1">
                <a:solidFill>
                  <a:schemeClr val="lt1"/>
                </a:solidFill>
              </a:rPr>
              <a:t>worth asking for a particularly polite</a:t>
            </a:r>
            <a:r>
              <a:rPr lang="en" sz="1800">
                <a:solidFill>
                  <a:schemeClr val="lt1"/>
                </a:solidFill>
              </a:rPr>
              <a:t> email if your topic is delicate and difficult to express.</a:t>
            </a:r>
            <a:endParaRPr sz="1800">
              <a:solidFill>
                <a:schemeClr val="lt1"/>
              </a:solidFill>
            </a:endParaRPr>
          </a:p>
        </p:txBody>
      </p:sp>
      <p:sp>
        <p:nvSpPr>
          <p:cNvPr id="862" name="Google Shape;862;p112"/>
          <p:cNvSpPr txBox="1"/>
          <p:nvPr/>
        </p:nvSpPr>
        <p:spPr>
          <a:xfrm>
            <a:off x="25" y="3508175"/>
            <a:ext cx="4572000" cy="13230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lt1"/>
                </a:solidFill>
              </a:rPr>
              <a:t>The majority of OWL’s emails are well structured. But perhaps you may need a certain structure defined by you, than it is worth mentioning, </a:t>
            </a:r>
            <a:endParaRPr sz="1800">
              <a:solidFill>
                <a:schemeClr val="lt1"/>
              </a:solidFill>
            </a:endParaRPr>
          </a:p>
        </p:txBody>
      </p:sp>
      <p:sp>
        <p:nvSpPr>
          <p:cNvPr id="863" name="Google Shape;863;p112"/>
          <p:cNvSpPr txBox="1"/>
          <p:nvPr/>
        </p:nvSpPr>
        <p:spPr>
          <a:xfrm>
            <a:off x="0" y="0"/>
            <a:ext cx="9144000" cy="732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900">
                <a:solidFill>
                  <a:schemeClr val="lt1"/>
                </a:solidFill>
              </a:rPr>
              <a:t>Emails - useful tips</a:t>
            </a:r>
            <a:r>
              <a:rPr lang="en" sz="2900">
                <a:solidFill>
                  <a:schemeClr val="dk2"/>
                </a:solidFill>
              </a:rPr>
              <a:t> </a:t>
            </a:r>
            <a:endParaRPr sz="2900">
              <a:solidFill>
                <a:schemeClr val="dk2"/>
              </a:solidFill>
            </a:endParaRPr>
          </a:p>
        </p:txBody>
      </p:sp>
      <p:pic>
        <p:nvPicPr>
          <p:cNvPr id="864" name="Google Shape;864;p112"/>
          <p:cNvPicPr preferRelativeResize="0"/>
          <p:nvPr/>
        </p:nvPicPr>
        <p:blipFill>
          <a:blip r:embed="rId3">
            <a:alphaModFix/>
          </a:blip>
          <a:stretch>
            <a:fillRect/>
          </a:stretch>
        </p:blipFill>
        <p:spPr>
          <a:xfrm>
            <a:off x="4579825" y="819775"/>
            <a:ext cx="4572000" cy="40001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13"/>
          <p:cNvSpPr txBox="1"/>
          <p:nvPr/>
        </p:nvSpPr>
        <p:spPr>
          <a:xfrm>
            <a:off x="0" y="839675"/>
            <a:ext cx="5546100" cy="4139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Prompting for Client (Potential Client) Emails:</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1.   </a:t>
            </a:r>
            <a:r>
              <a:rPr lang="en" sz="1500" b="1">
                <a:solidFill>
                  <a:schemeClr val="dk1"/>
                </a:solidFill>
              </a:rPr>
              <a:t>Personalization:</a:t>
            </a:r>
            <a:r>
              <a:rPr lang="en" sz="1500">
                <a:solidFill>
                  <a:schemeClr val="dk1"/>
                </a:solidFill>
              </a:rPr>
              <a:t> Emphasize the importance of personalization in emails to make the recipient feel valued and understood.</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2.   </a:t>
            </a:r>
            <a:r>
              <a:rPr lang="en" sz="1500" b="1">
                <a:solidFill>
                  <a:schemeClr val="dk1"/>
                </a:solidFill>
              </a:rPr>
              <a:t>Clear Objectives:</a:t>
            </a:r>
            <a:r>
              <a:rPr lang="en" sz="1500">
                <a:solidFill>
                  <a:schemeClr val="dk1"/>
                </a:solidFill>
              </a:rPr>
              <a:t> Define the purpose of the email (e.g., introduction, follow-up, sales pitch) within the prompt.</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3.   </a:t>
            </a:r>
            <a:r>
              <a:rPr lang="en" sz="1500" b="1">
                <a:solidFill>
                  <a:schemeClr val="dk1"/>
                </a:solidFill>
              </a:rPr>
              <a:t>Call-to-Action:</a:t>
            </a:r>
            <a:r>
              <a:rPr lang="en" sz="1500">
                <a:solidFill>
                  <a:schemeClr val="dk1"/>
                </a:solidFill>
              </a:rPr>
              <a:t> Include a clear call-to-action and guide the AI to generate content that encourages the recipient to take the desired action.</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4.   </a:t>
            </a:r>
            <a:r>
              <a:rPr lang="en" sz="1500" b="1">
                <a:solidFill>
                  <a:schemeClr val="dk1"/>
                </a:solidFill>
              </a:rPr>
              <a:t>Professional and Polite:</a:t>
            </a:r>
            <a:r>
              <a:rPr lang="en" sz="1500">
                <a:solidFill>
                  <a:schemeClr val="dk1"/>
                </a:solidFill>
              </a:rPr>
              <a:t> Encourage a professional yet friendly tone to build rapport without being overly casual.</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5.   </a:t>
            </a:r>
            <a:r>
              <a:rPr lang="en" sz="1500" b="1">
                <a:solidFill>
                  <a:schemeClr val="dk1"/>
                </a:solidFill>
              </a:rPr>
              <a:t>Specific Details:</a:t>
            </a:r>
            <a:r>
              <a:rPr lang="en" sz="1500">
                <a:solidFill>
                  <a:schemeClr val="dk1"/>
                </a:solidFill>
              </a:rPr>
              <a:t> Include specific details about the recipient if available (e.g., name, company, recent interactions) to improve relevance.</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sz="1800">
              <a:solidFill>
                <a:schemeClr val="dk2"/>
              </a:solidFill>
            </a:endParaRPr>
          </a:p>
        </p:txBody>
      </p:sp>
      <p:sp>
        <p:nvSpPr>
          <p:cNvPr id="870" name="Google Shape;870;p113"/>
          <p:cNvSpPr txBox="1"/>
          <p:nvPr/>
        </p:nvSpPr>
        <p:spPr>
          <a:xfrm>
            <a:off x="5259350" y="1216925"/>
            <a:ext cx="1866600" cy="158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871" name="Google Shape;871;p113"/>
          <p:cNvSpPr txBox="1"/>
          <p:nvPr/>
        </p:nvSpPr>
        <p:spPr>
          <a:xfrm>
            <a:off x="0" y="0"/>
            <a:ext cx="9144000" cy="732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Emails - further tips to make OWL better understand you</a:t>
            </a:r>
            <a:r>
              <a:rPr lang="en" sz="2600">
                <a:solidFill>
                  <a:schemeClr val="dk2"/>
                </a:solidFill>
              </a:rPr>
              <a:t> </a:t>
            </a:r>
            <a:endParaRPr sz="2600">
              <a:solidFill>
                <a:schemeClr val="dk2"/>
              </a:solidFill>
            </a:endParaRPr>
          </a:p>
        </p:txBody>
      </p:sp>
      <p:pic>
        <p:nvPicPr>
          <p:cNvPr id="872" name="Google Shape;872;p113"/>
          <p:cNvPicPr preferRelativeResize="0"/>
          <p:nvPr/>
        </p:nvPicPr>
        <p:blipFill>
          <a:blip r:embed="rId3">
            <a:alphaModFix/>
          </a:blip>
          <a:stretch>
            <a:fillRect/>
          </a:stretch>
        </p:blipFill>
        <p:spPr>
          <a:xfrm>
            <a:off x="5867125" y="732300"/>
            <a:ext cx="3276875" cy="40644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114"/>
          <p:cNvSpPr txBox="1"/>
          <p:nvPr/>
        </p:nvSpPr>
        <p:spPr>
          <a:xfrm>
            <a:off x="2821000" y="988650"/>
            <a:ext cx="6323100" cy="383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Role: you are a </a:t>
            </a:r>
            <a:r>
              <a:rPr lang="en" sz="2000">
                <a:solidFill>
                  <a:schemeClr val="lt1"/>
                </a:solidFill>
                <a:highlight>
                  <a:srgbClr val="DB536A"/>
                </a:highlight>
              </a:rPr>
              <a:t>tax consultant.</a:t>
            </a:r>
            <a:endParaRPr sz="2000">
              <a:solidFill>
                <a:schemeClr val="lt1"/>
              </a:solidFill>
              <a:highlight>
                <a:srgbClr val="DB536A"/>
              </a:highlight>
            </a:endParaRPr>
          </a:p>
          <a:p>
            <a:pPr marL="0" lvl="0" indent="0" algn="l" rtl="0">
              <a:lnSpc>
                <a:spcPct val="115000"/>
              </a:lnSpc>
              <a:spcBef>
                <a:spcPts val="0"/>
              </a:spcBef>
              <a:spcAft>
                <a:spcPts val="0"/>
              </a:spcAft>
              <a:buClr>
                <a:schemeClr val="dk1"/>
              </a:buClr>
              <a:buSzPts val="1100"/>
              <a:buFont typeface="Arial"/>
              <a:buNone/>
            </a:pPr>
            <a:endParaRPr sz="2000">
              <a:solidFill>
                <a:schemeClr val="lt1"/>
              </a:solidFill>
              <a:highlight>
                <a:srgbClr val="DB536A"/>
              </a:highlight>
            </a:endParaRPr>
          </a:p>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Please </a:t>
            </a:r>
            <a:r>
              <a:rPr lang="en" sz="2000">
                <a:solidFill>
                  <a:schemeClr val="lt1"/>
                </a:solidFill>
                <a:highlight>
                  <a:srgbClr val="D04A02"/>
                </a:highlight>
              </a:rPr>
              <a:t>draft a follow-up email</a:t>
            </a:r>
            <a:r>
              <a:rPr lang="en" sz="2000">
                <a:solidFill>
                  <a:schemeClr val="dk1"/>
                </a:solidFill>
              </a:rPr>
              <a:t> to [Client Name] from [Company Name], reminding them of our recent discussion about [specific topic/service]. </a:t>
            </a:r>
            <a:r>
              <a:rPr lang="en" sz="2000">
                <a:solidFill>
                  <a:schemeClr val="lt1"/>
                </a:solidFill>
                <a:highlight>
                  <a:srgbClr val="DB536A"/>
                </a:highlight>
              </a:rPr>
              <a:t>Reiterate the key benefits of our service</a:t>
            </a:r>
            <a:r>
              <a:rPr lang="en" sz="2000">
                <a:solidFill>
                  <a:schemeClr val="dk1"/>
                </a:solidFill>
              </a:rPr>
              <a:t> and propose a date for a follow-up meeting or call. </a:t>
            </a:r>
            <a:endParaRPr sz="2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2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Use a</a:t>
            </a:r>
            <a:r>
              <a:rPr lang="en" sz="2000">
                <a:solidFill>
                  <a:schemeClr val="lt1"/>
                </a:solidFill>
                <a:highlight>
                  <a:srgbClr val="DB536A"/>
                </a:highlight>
              </a:rPr>
              <a:t> professional yet friendly tone</a:t>
            </a:r>
            <a:r>
              <a:rPr lang="en" sz="2000">
                <a:solidFill>
                  <a:schemeClr val="dk1"/>
                </a:solidFill>
              </a:rPr>
              <a:t> and include a clear </a:t>
            </a:r>
            <a:r>
              <a:rPr lang="en" sz="2000">
                <a:solidFill>
                  <a:schemeClr val="lt1"/>
                </a:solidFill>
                <a:highlight>
                  <a:srgbClr val="D04A02"/>
                </a:highlight>
              </a:rPr>
              <a:t>call-to-action for scheduling the meeting.</a:t>
            </a:r>
            <a:endParaRPr sz="2000">
              <a:solidFill>
                <a:schemeClr val="lt1"/>
              </a:solidFill>
              <a:highlight>
                <a:srgbClr val="D04A02"/>
              </a:highlight>
            </a:endParaRPr>
          </a:p>
          <a:p>
            <a:pPr marL="0" lvl="0" indent="0" algn="l" rtl="0">
              <a:spcBef>
                <a:spcPts val="0"/>
              </a:spcBef>
              <a:spcAft>
                <a:spcPts val="0"/>
              </a:spcAft>
              <a:buNone/>
            </a:pPr>
            <a:endParaRPr sz="2700">
              <a:solidFill>
                <a:schemeClr val="dk1"/>
              </a:solidFill>
            </a:endParaRPr>
          </a:p>
        </p:txBody>
      </p:sp>
      <p:sp>
        <p:nvSpPr>
          <p:cNvPr id="878" name="Google Shape;878;p114"/>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Email prompts</a:t>
            </a:r>
            <a:endParaRPr sz="2700">
              <a:solidFill>
                <a:schemeClr val="lt1"/>
              </a:solidFill>
            </a:endParaRPr>
          </a:p>
        </p:txBody>
      </p:sp>
      <p:sp>
        <p:nvSpPr>
          <p:cNvPr id="879" name="Google Shape;879;p114"/>
          <p:cNvSpPr txBox="1"/>
          <p:nvPr/>
        </p:nvSpPr>
        <p:spPr>
          <a:xfrm>
            <a:off x="10025" y="988650"/>
            <a:ext cx="2481900" cy="31797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a:t>
            </a:r>
            <a:r>
              <a:rPr lang="en" sz="1500">
                <a:solidFill>
                  <a:schemeClr val="dk1"/>
                </a:solidFill>
                <a:highlight>
                  <a:srgbClr val="FFFFFF"/>
                </a:highlight>
              </a:rPr>
              <a:t>compose a professional follow-up communication to a client after a preliminary discussion about a tax-related service, aiming to reinforce the service benefits and arrange a subsequent meeting or call.</a:t>
            </a:r>
            <a:endParaRPr sz="1500">
              <a:solidFill>
                <a:schemeClr val="dk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15"/>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Email prompts</a:t>
            </a:r>
            <a:endParaRPr sz="2700">
              <a:solidFill>
                <a:schemeClr val="lt1"/>
              </a:solidFill>
            </a:endParaRPr>
          </a:p>
        </p:txBody>
      </p:sp>
      <p:sp>
        <p:nvSpPr>
          <p:cNvPr id="885" name="Google Shape;885;p115"/>
          <p:cNvSpPr txBox="1"/>
          <p:nvPr/>
        </p:nvSpPr>
        <p:spPr>
          <a:xfrm>
            <a:off x="2482100" y="907575"/>
            <a:ext cx="6661800" cy="386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a:solidFill>
                  <a:srgbClr val="474747"/>
                </a:solidFill>
                <a:highlight>
                  <a:srgbClr val="FFFFFF"/>
                </a:highlight>
              </a:rPr>
              <a:t>Background: I need to</a:t>
            </a:r>
            <a:r>
              <a:rPr lang="en" sz="2100">
                <a:solidFill>
                  <a:schemeClr val="lt1"/>
                </a:solidFill>
                <a:highlight>
                  <a:srgbClr val="EB8C00"/>
                </a:highlight>
              </a:rPr>
              <a:t> rewrite</a:t>
            </a:r>
            <a:r>
              <a:rPr lang="en" sz="2100">
                <a:solidFill>
                  <a:srgbClr val="474747"/>
                </a:solidFill>
                <a:highlight>
                  <a:srgbClr val="FFFFFF"/>
                </a:highlight>
              </a:rPr>
              <a:t> the following email to ensure it is very </a:t>
            </a:r>
            <a:r>
              <a:rPr lang="en" sz="2100">
                <a:solidFill>
                  <a:schemeClr val="lt1"/>
                </a:solidFill>
                <a:highlight>
                  <a:srgbClr val="DB536A"/>
                </a:highlight>
              </a:rPr>
              <a:t>polite, while retaining its original meaning.</a:t>
            </a:r>
            <a:r>
              <a:rPr lang="en" sz="2100">
                <a:solidFill>
                  <a:srgbClr val="474747"/>
                </a:solidFill>
                <a:highlight>
                  <a:srgbClr val="FFFFFF"/>
                </a:highlight>
              </a:rPr>
              <a:t>The language should be</a:t>
            </a:r>
            <a:r>
              <a:rPr lang="en" sz="2100">
                <a:solidFill>
                  <a:schemeClr val="lt1"/>
                </a:solidFill>
                <a:highlight>
                  <a:srgbClr val="D04A02"/>
                </a:highlight>
              </a:rPr>
              <a:t> warm, considerate, and respectful, </a:t>
            </a:r>
            <a:r>
              <a:rPr lang="en" sz="2100">
                <a:solidFill>
                  <a:srgbClr val="474747"/>
                </a:solidFill>
                <a:highlight>
                  <a:srgbClr val="FFFFFF"/>
                </a:highlight>
              </a:rPr>
              <a:t>ensuring that the recipient feels valued and understood. Additionally, I would like the revised email to be </a:t>
            </a:r>
            <a:r>
              <a:rPr lang="en" sz="2100">
                <a:solidFill>
                  <a:schemeClr val="lt1"/>
                </a:solidFill>
                <a:highlight>
                  <a:srgbClr val="EB8C00"/>
                </a:highlight>
              </a:rPr>
              <a:t>longer and more detailed.</a:t>
            </a:r>
            <a:endParaRPr sz="2100">
              <a:solidFill>
                <a:schemeClr val="lt1"/>
              </a:solidFill>
              <a:highlight>
                <a:srgbClr val="EB8C00"/>
              </a:highlight>
            </a:endParaRPr>
          </a:p>
          <a:p>
            <a:pPr marL="0" lvl="0" indent="0" algn="l" rtl="0">
              <a:lnSpc>
                <a:spcPct val="115000"/>
              </a:lnSpc>
              <a:spcBef>
                <a:spcPts val="0"/>
              </a:spcBef>
              <a:spcAft>
                <a:spcPts val="0"/>
              </a:spcAft>
              <a:buClr>
                <a:schemeClr val="dk1"/>
              </a:buClr>
              <a:buSzPts val="1100"/>
              <a:buFont typeface="Arial"/>
              <a:buNone/>
            </a:pPr>
            <a:r>
              <a:rPr lang="en" sz="2100">
                <a:solidFill>
                  <a:srgbClr val="474747"/>
                </a:solidFill>
                <a:highlight>
                  <a:srgbClr val="FFFFFF"/>
                </a:highlight>
              </a:rPr>
              <a:t>Output: Please rewrite the email below in a very polite manner, expanding it slightly for added detail and clarity.</a:t>
            </a:r>
            <a:endParaRPr sz="2100">
              <a:solidFill>
                <a:srgbClr val="474747"/>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solidFill>
                <a:srgbClr val="474747"/>
              </a:solidFill>
              <a:highlight>
                <a:srgbClr val="FFFFFF"/>
              </a:highlight>
            </a:endParaRPr>
          </a:p>
          <a:p>
            <a:pPr marL="0" lvl="0" indent="0" algn="l" rtl="0">
              <a:spcBef>
                <a:spcPts val="0"/>
              </a:spcBef>
              <a:spcAft>
                <a:spcPts val="0"/>
              </a:spcAft>
              <a:buNone/>
            </a:pPr>
            <a:endParaRPr sz="2000">
              <a:solidFill>
                <a:schemeClr val="dk2"/>
              </a:solidFill>
            </a:endParaRPr>
          </a:p>
        </p:txBody>
      </p:sp>
      <p:sp>
        <p:nvSpPr>
          <p:cNvPr id="886" name="Google Shape;886;p115"/>
          <p:cNvSpPr txBox="1"/>
          <p:nvPr/>
        </p:nvSpPr>
        <p:spPr>
          <a:xfrm>
            <a:off x="-36625" y="947175"/>
            <a:ext cx="2299500" cy="31116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b="1">
                <a:solidFill>
                  <a:schemeClr val="dk1"/>
                </a:solidFill>
              </a:rPr>
              <a:t>Our situation: </a:t>
            </a:r>
            <a:r>
              <a:rPr lang="en" sz="1500">
                <a:solidFill>
                  <a:schemeClr val="dk1"/>
                </a:solidFill>
              </a:rPr>
              <a:t>we have written this email (or something similar by ourselves and we understand that we can’t send it:</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"The research you submitted is inadequate and falls well below our standards. It needs to be redone entirely."</a:t>
            </a:r>
            <a:endParaRPr sz="1500">
              <a:solidFill>
                <a:schemeClr val="dk2"/>
              </a:solidFill>
            </a:endParaRPr>
          </a:p>
        </p:txBody>
      </p:sp>
      <p:sp>
        <p:nvSpPr>
          <p:cNvPr id="887" name="Google Shape;887;p115"/>
          <p:cNvSpPr txBox="1"/>
          <p:nvPr/>
        </p:nvSpPr>
        <p:spPr>
          <a:xfrm>
            <a:off x="41525" y="4164575"/>
            <a:ext cx="2221200" cy="68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to this email on GenAI explore</a:t>
            </a:r>
            <a:endParaRPr sz="1500">
              <a:solidFill>
                <a:schemeClr val="dk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116"/>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Emails and proposals </a:t>
            </a:r>
            <a:r>
              <a:rPr lang="en" sz="2700" u="sng">
                <a:solidFill>
                  <a:schemeClr val="hlink"/>
                </a:solidFill>
                <a:hlinkClick r:id="rId3"/>
              </a:rPr>
              <a:t>…</a:t>
            </a:r>
            <a:endParaRPr sz="2700">
              <a:solidFill>
                <a:schemeClr val="lt1"/>
              </a:solidFill>
            </a:endParaRPr>
          </a:p>
        </p:txBody>
      </p:sp>
      <p:sp>
        <p:nvSpPr>
          <p:cNvPr id="893" name="Google Shape;893;p116"/>
          <p:cNvSpPr txBox="1"/>
          <p:nvPr/>
        </p:nvSpPr>
        <p:spPr>
          <a:xfrm>
            <a:off x="2531925" y="934525"/>
            <a:ext cx="6612000" cy="411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Role: I am a</a:t>
            </a:r>
            <a:r>
              <a:rPr lang="en" sz="1800">
                <a:solidFill>
                  <a:schemeClr val="lt1"/>
                </a:solidFill>
                <a:highlight>
                  <a:srgbClr val="EB8C00"/>
                </a:highlight>
              </a:rPr>
              <a:t> tax manager</a:t>
            </a:r>
            <a:r>
              <a:rPr lang="en" sz="1800">
                <a:solidFill>
                  <a:schemeClr val="dk1"/>
                </a:solidFill>
              </a:rPr>
              <a:t>. </a:t>
            </a:r>
            <a:endParaRPr sz="1800">
              <a:solidFill>
                <a:schemeClr val="dk1"/>
              </a:solidFill>
            </a:endParaRPr>
          </a:p>
          <a:p>
            <a:pPr marL="0" lvl="0" indent="0" algn="l" rtl="0">
              <a:spcBef>
                <a:spcPts val="0"/>
              </a:spcBef>
              <a:spcAft>
                <a:spcPts val="0"/>
              </a:spcAft>
              <a:buNone/>
            </a:pPr>
            <a:r>
              <a:rPr lang="en" sz="1800">
                <a:solidFill>
                  <a:schemeClr val="dk1"/>
                </a:solidFill>
              </a:rPr>
              <a:t>I need a new </a:t>
            </a:r>
            <a:r>
              <a:rPr lang="en" sz="1800">
                <a:solidFill>
                  <a:schemeClr val="lt1"/>
                </a:solidFill>
                <a:highlight>
                  <a:srgbClr val="D04A02"/>
                </a:highlight>
              </a:rPr>
              <a:t>cover letter for our proposal</a:t>
            </a:r>
            <a:r>
              <a:rPr lang="en" sz="1800">
                <a:solidFill>
                  <a:schemeClr val="dk1"/>
                </a:solidFill>
              </a:rPr>
              <a:t>. The proposal details are in the presentation slides, attached to the cover letter. Please </a:t>
            </a:r>
            <a:r>
              <a:rPr lang="en" sz="1800">
                <a:solidFill>
                  <a:schemeClr val="lt1"/>
                </a:solidFill>
                <a:highlight>
                  <a:srgbClr val="D04A02"/>
                </a:highlight>
              </a:rPr>
              <a:t>write a cover letter that includes the following:</a:t>
            </a:r>
            <a:endParaRPr sz="1800">
              <a:solidFill>
                <a:schemeClr val="lt1"/>
              </a:solidFill>
              <a:highlight>
                <a:srgbClr val="D04A02"/>
              </a:highlight>
            </a:endParaRPr>
          </a:p>
          <a:p>
            <a:pPr marL="0" lvl="0" indent="0" algn="l" rtl="0">
              <a:spcBef>
                <a:spcPts val="0"/>
              </a:spcBef>
              <a:spcAft>
                <a:spcPts val="0"/>
              </a:spcAft>
              <a:buNone/>
            </a:pPr>
            <a:r>
              <a:rPr lang="en" sz="1800">
                <a:solidFill>
                  <a:schemeClr val="dk1"/>
                </a:solidFill>
              </a:rPr>
              <a:t>1. A greeting</a:t>
            </a:r>
            <a:endParaRPr sz="1800">
              <a:solidFill>
                <a:schemeClr val="dk1"/>
              </a:solidFill>
            </a:endParaRPr>
          </a:p>
          <a:p>
            <a:pPr marL="0" lvl="0" indent="0" algn="l" rtl="0">
              <a:spcBef>
                <a:spcPts val="0"/>
              </a:spcBef>
              <a:spcAft>
                <a:spcPts val="0"/>
              </a:spcAft>
              <a:buNone/>
            </a:pPr>
            <a:r>
              <a:rPr lang="en" sz="1800">
                <a:solidFill>
                  <a:schemeClr val="dk1"/>
                </a:solidFill>
              </a:rPr>
              <a:t>2. A brief introduction to our services related to ongoing accounting, tax compliance, payroll, and HR administration</a:t>
            </a:r>
            <a:endParaRPr sz="1800">
              <a:solidFill>
                <a:schemeClr val="dk1"/>
              </a:solidFill>
            </a:endParaRPr>
          </a:p>
          <a:p>
            <a:pPr marL="0" lvl="0" indent="0" algn="l" rtl="0">
              <a:spcBef>
                <a:spcPts val="0"/>
              </a:spcBef>
              <a:spcAft>
                <a:spcPts val="0"/>
              </a:spcAft>
              <a:buNone/>
            </a:pPr>
            <a:r>
              <a:rPr lang="en" sz="1800">
                <a:solidFill>
                  <a:schemeClr val="dk1"/>
                </a:solidFill>
              </a:rPr>
              <a:t>3. A statement that the proposal contains our understanding of the client's needs, the services we would perform, and the main terms and conditions</a:t>
            </a:r>
            <a:endParaRPr sz="1800">
              <a:solidFill>
                <a:schemeClr val="dk1"/>
              </a:solidFill>
            </a:endParaRPr>
          </a:p>
          <a:p>
            <a:pPr marL="0" lvl="0" indent="0" algn="l" rtl="0">
              <a:spcBef>
                <a:spcPts val="0"/>
              </a:spcBef>
              <a:spcAft>
                <a:spcPts val="0"/>
              </a:spcAft>
              <a:buNone/>
            </a:pPr>
            <a:r>
              <a:rPr lang="en" sz="1800">
                <a:solidFill>
                  <a:schemeClr val="dk1"/>
                </a:solidFill>
              </a:rPr>
              <a:t>4. An offer to discuss the proposal further if needed</a:t>
            </a:r>
            <a:endParaRPr sz="1800">
              <a:solidFill>
                <a:schemeClr val="dk1"/>
              </a:solidFill>
            </a:endParaRPr>
          </a:p>
          <a:p>
            <a:pPr marL="0" lvl="0" indent="0" algn="l" rtl="0">
              <a:spcBef>
                <a:spcPts val="0"/>
              </a:spcBef>
              <a:spcAft>
                <a:spcPts val="0"/>
              </a:spcAft>
              <a:buNone/>
            </a:pPr>
            <a:r>
              <a:rPr lang="en" sz="1800">
                <a:solidFill>
                  <a:schemeClr val="dk1"/>
                </a:solidFill>
              </a:rPr>
              <a:t>Output: A </a:t>
            </a:r>
            <a:r>
              <a:rPr lang="en" sz="1800">
                <a:solidFill>
                  <a:schemeClr val="lt1"/>
                </a:solidFill>
                <a:highlight>
                  <a:srgbClr val="DB536A"/>
                </a:highlight>
              </a:rPr>
              <a:t>formal and professional cover letter</a:t>
            </a:r>
            <a:r>
              <a:rPr lang="en" sz="1800">
                <a:solidFill>
                  <a:schemeClr val="dk1"/>
                </a:solidFill>
              </a:rPr>
              <a:t> following the structure and conditions mentioned above</a:t>
            </a:r>
            <a:endParaRPr sz="1800">
              <a:solidFill>
                <a:schemeClr val="dk1"/>
              </a:solidFill>
            </a:endParaRPr>
          </a:p>
          <a:p>
            <a:pPr marL="0" lvl="0" indent="0" algn="l" rtl="0">
              <a:spcBef>
                <a:spcPts val="0"/>
              </a:spcBef>
              <a:spcAft>
                <a:spcPts val="0"/>
              </a:spcAft>
              <a:buNone/>
            </a:pPr>
            <a:endParaRPr sz="2000">
              <a:solidFill>
                <a:schemeClr val="dk1"/>
              </a:solidFill>
            </a:endParaRPr>
          </a:p>
        </p:txBody>
      </p:sp>
      <p:sp>
        <p:nvSpPr>
          <p:cNvPr id="894" name="Google Shape;894;p116"/>
          <p:cNvSpPr txBox="1"/>
          <p:nvPr/>
        </p:nvSpPr>
        <p:spPr>
          <a:xfrm>
            <a:off x="150" y="1158100"/>
            <a:ext cx="2302500" cy="1824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prepare a professional cover letter to accompany a tax services proposal.</a:t>
            </a:r>
            <a:endParaRPr sz="1500">
              <a:solidFill>
                <a:schemeClr val="dk1"/>
              </a:solidFill>
            </a:endParaRPr>
          </a:p>
        </p:txBody>
      </p:sp>
      <p:sp>
        <p:nvSpPr>
          <p:cNvPr id="895" name="Google Shape;895;p116"/>
          <p:cNvSpPr txBox="1"/>
          <p:nvPr/>
        </p:nvSpPr>
        <p:spPr>
          <a:xfrm>
            <a:off x="10025" y="3301225"/>
            <a:ext cx="2302500" cy="101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to this prompt on GenAI Explore </a:t>
            </a:r>
            <a:endParaRPr sz="1500">
              <a:solidFill>
                <a:schemeClr val="dk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117"/>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Emails - we can refuse, but very politely</a:t>
            </a:r>
            <a:endParaRPr sz="2700">
              <a:solidFill>
                <a:schemeClr val="lt1"/>
              </a:solidFill>
            </a:endParaRPr>
          </a:p>
        </p:txBody>
      </p:sp>
      <p:sp>
        <p:nvSpPr>
          <p:cNvPr id="901" name="Google Shape;901;p117"/>
          <p:cNvSpPr txBox="1"/>
          <p:nvPr/>
        </p:nvSpPr>
        <p:spPr>
          <a:xfrm>
            <a:off x="2471000" y="934525"/>
            <a:ext cx="6672900" cy="13554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chemeClr val="dk1"/>
                </a:solidFill>
              </a:rPr>
              <a:t>Role: </a:t>
            </a:r>
            <a:r>
              <a:rPr lang="en" sz="1500">
                <a:solidFill>
                  <a:schemeClr val="dk1"/>
                </a:solidFill>
              </a:rPr>
              <a:t>you are a tax manager.</a:t>
            </a:r>
            <a:endParaRPr sz="1500">
              <a:solidFill>
                <a:schemeClr val="dk1"/>
              </a:solidFill>
            </a:endParaRPr>
          </a:p>
          <a:p>
            <a:pPr marL="0" lvl="0" indent="0" algn="l" rtl="0">
              <a:lnSpc>
                <a:spcPct val="115000"/>
              </a:lnSpc>
              <a:spcBef>
                <a:spcPts val="0"/>
              </a:spcBef>
              <a:spcAft>
                <a:spcPts val="0"/>
              </a:spcAft>
              <a:buNone/>
            </a:pPr>
            <a:r>
              <a:rPr lang="en" sz="1500" b="1">
                <a:solidFill>
                  <a:schemeClr val="dk1"/>
                </a:solidFill>
                <a:highlight>
                  <a:srgbClr val="FFFFFF"/>
                </a:highlight>
              </a:rPr>
              <a:t>Assignment:</a:t>
            </a:r>
            <a:r>
              <a:rPr lang="en" sz="1500">
                <a:solidFill>
                  <a:schemeClr val="dk1"/>
                </a:solidFill>
                <a:highlight>
                  <a:srgbClr val="FFFFFF"/>
                </a:highlight>
              </a:rPr>
              <a:t>  Please write a </a:t>
            </a:r>
            <a:r>
              <a:rPr lang="en" sz="1500">
                <a:solidFill>
                  <a:schemeClr val="lt1"/>
                </a:solidFill>
                <a:highlight>
                  <a:srgbClr val="EB8C00"/>
                </a:highlight>
              </a:rPr>
              <a:t>detailed and courteous email </a:t>
            </a:r>
            <a:r>
              <a:rPr lang="en" sz="1500">
                <a:solidFill>
                  <a:schemeClr val="dk1"/>
                </a:solidFill>
                <a:highlight>
                  <a:srgbClr val="FFFFFF"/>
                </a:highlight>
              </a:rPr>
              <a:t>to a client explaining why it is not possible to provide a discount on our consulting services.</a:t>
            </a:r>
            <a:endParaRPr sz="1500">
              <a:solidFill>
                <a:schemeClr val="dk1"/>
              </a:solidFill>
              <a:highlight>
                <a:srgbClr val="FFFFFF"/>
              </a:highlight>
            </a:endParaRPr>
          </a:p>
          <a:p>
            <a:pPr marL="0" lvl="0" indent="0" algn="l" rtl="0">
              <a:lnSpc>
                <a:spcPct val="115000"/>
              </a:lnSpc>
              <a:spcBef>
                <a:spcPts val="0"/>
              </a:spcBef>
              <a:spcAft>
                <a:spcPts val="0"/>
              </a:spcAft>
              <a:buNone/>
            </a:pPr>
            <a:r>
              <a:rPr lang="en" sz="1500" b="1">
                <a:solidFill>
                  <a:schemeClr val="dk1"/>
                </a:solidFill>
                <a:highlight>
                  <a:srgbClr val="FFFFFF"/>
                </a:highlight>
              </a:rPr>
              <a:t>Output:</a:t>
            </a:r>
            <a:r>
              <a:rPr lang="en" sz="1500">
                <a:solidFill>
                  <a:schemeClr val="dk1"/>
                </a:solidFill>
                <a:highlight>
                  <a:srgbClr val="FFFFFF"/>
                </a:highlight>
              </a:rPr>
              <a:t> A comprehensive and highly polite email text.</a:t>
            </a:r>
            <a:endParaRPr sz="15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900">
              <a:solidFill>
                <a:schemeClr val="dk1"/>
              </a:solidFill>
            </a:endParaRPr>
          </a:p>
          <a:p>
            <a:pPr marL="0" lvl="0" indent="0" algn="l" rtl="0">
              <a:spcBef>
                <a:spcPts val="0"/>
              </a:spcBef>
              <a:spcAft>
                <a:spcPts val="0"/>
              </a:spcAft>
              <a:buNone/>
            </a:pPr>
            <a:endParaRPr sz="1800">
              <a:solidFill>
                <a:schemeClr val="dk1"/>
              </a:solidFill>
            </a:endParaRPr>
          </a:p>
        </p:txBody>
      </p:sp>
      <p:sp>
        <p:nvSpPr>
          <p:cNvPr id="902" name="Google Shape;902;p117"/>
          <p:cNvSpPr txBox="1"/>
          <p:nvPr/>
        </p:nvSpPr>
        <p:spPr>
          <a:xfrm>
            <a:off x="2462150" y="2362275"/>
            <a:ext cx="6672900" cy="2781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000000"/>
                </a:solidFill>
                <a:highlight>
                  <a:srgbClr val="FFFFFF"/>
                </a:highlight>
              </a:rPr>
              <a:t> </a:t>
            </a:r>
            <a:r>
              <a:rPr lang="en" sz="1500" b="1"/>
              <a:t>Role: </a:t>
            </a:r>
            <a:r>
              <a:rPr lang="en" sz="1500"/>
              <a:t>Assume the role of a tax consultant.</a:t>
            </a:r>
            <a:endParaRPr sz="1500"/>
          </a:p>
          <a:p>
            <a:pPr marL="0" lvl="0" indent="0" algn="l" rtl="0">
              <a:spcBef>
                <a:spcPts val="0"/>
              </a:spcBef>
              <a:spcAft>
                <a:spcPts val="0"/>
              </a:spcAft>
              <a:buNone/>
            </a:pPr>
            <a:r>
              <a:rPr lang="en" sz="1500" b="1">
                <a:solidFill>
                  <a:schemeClr val="lt1"/>
                </a:solidFill>
                <a:highlight>
                  <a:srgbClr val="DB536A"/>
                </a:highlight>
              </a:rPr>
              <a:t>Context: </a:t>
            </a:r>
            <a:r>
              <a:rPr lang="en" sz="1500"/>
              <a:t>Your client has emailed you requesting an earlier delivery of your services than what was initially agreed upon, due to an emergency situation on their end.</a:t>
            </a:r>
            <a:endParaRPr sz="1500"/>
          </a:p>
          <a:p>
            <a:pPr marL="0" lvl="0" indent="0" algn="l" rtl="0">
              <a:spcBef>
                <a:spcPts val="0"/>
              </a:spcBef>
              <a:spcAft>
                <a:spcPts val="0"/>
              </a:spcAft>
              <a:buNone/>
            </a:pPr>
            <a:r>
              <a:rPr lang="en" sz="1500" b="1"/>
              <a:t>Task:</a:t>
            </a:r>
            <a:r>
              <a:rPr lang="en" sz="1500"/>
              <a:t> Craft a very </a:t>
            </a:r>
            <a:r>
              <a:rPr lang="en" sz="1500">
                <a:solidFill>
                  <a:schemeClr val="lt1"/>
                </a:solidFill>
                <a:highlight>
                  <a:srgbClr val="D04A02"/>
                </a:highlight>
              </a:rPr>
              <a:t>polite and empathetic</a:t>
            </a:r>
            <a:r>
              <a:rPr lang="en" sz="1500"/>
              <a:t> email to the client, explaining why you are unable to accommodate their request for an earlier delivery.</a:t>
            </a:r>
            <a:endParaRPr sz="1500"/>
          </a:p>
          <a:p>
            <a:pPr marL="0" lvl="0" indent="0" algn="l" rtl="0">
              <a:spcBef>
                <a:spcPts val="0"/>
              </a:spcBef>
              <a:spcAft>
                <a:spcPts val="0"/>
              </a:spcAft>
              <a:buNone/>
            </a:pPr>
            <a:r>
              <a:rPr lang="en" sz="1500" b="1"/>
              <a:t>Requirement:</a:t>
            </a:r>
            <a:r>
              <a:rPr lang="en" sz="1500"/>
              <a:t> Ensure that the email reflects empathy for the client's emergency situation while clearly and politely refusing the request.</a:t>
            </a:r>
            <a:endParaRPr sz="1500"/>
          </a:p>
          <a:p>
            <a:pPr marL="0" lvl="0" indent="0" algn="l" rtl="0">
              <a:spcBef>
                <a:spcPts val="0"/>
              </a:spcBef>
              <a:spcAft>
                <a:spcPts val="0"/>
              </a:spcAft>
              <a:buNone/>
            </a:pPr>
            <a:endParaRPr sz="1500">
              <a:solidFill>
                <a:srgbClr val="000000"/>
              </a:solidFill>
              <a:highlight>
                <a:srgbClr val="FFFFFF"/>
              </a:highlight>
            </a:endParaRPr>
          </a:p>
        </p:txBody>
      </p:sp>
      <p:sp>
        <p:nvSpPr>
          <p:cNvPr id="903" name="Google Shape;903;p117"/>
          <p:cNvSpPr txBox="1"/>
          <p:nvPr/>
        </p:nvSpPr>
        <p:spPr>
          <a:xfrm>
            <a:off x="150" y="1158100"/>
            <a:ext cx="2302500" cy="18243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refuse our client in a polite manner. </a:t>
            </a:r>
            <a:endParaRPr sz="15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118"/>
          <p:cNvSpPr txBox="1"/>
          <p:nvPr/>
        </p:nvSpPr>
        <p:spPr>
          <a:xfrm>
            <a:off x="-36625" y="0"/>
            <a:ext cx="91806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900">
                <a:solidFill>
                  <a:schemeClr val="lt1"/>
                </a:solidFill>
              </a:rPr>
              <a:t>Communication is not only about client emails</a:t>
            </a:r>
            <a:endParaRPr sz="2900">
              <a:solidFill>
                <a:schemeClr val="lt1"/>
              </a:solidFill>
            </a:endParaRPr>
          </a:p>
        </p:txBody>
      </p:sp>
      <p:sp>
        <p:nvSpPr>
          <p:cNvPr id="909" name="Google Shape;909;p118"/>
          <p:cNvSpPr txBox="1"/>
          <p:nvPr/>
        </p:nvSpPr>
        <p:spPr>
          <a:xfrm>
            <a:off x="2561825" y="881400"/>
            <a:ext cx="6582300" cy="426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a:solidFill>
                  <a:schemeClr val="dk1"/>
                </a:solidFill>
              </a:rPr>
              <a:t>Background: </a:t>
            </a:r>
            <a:r>
              <a:rPr lang="en" sz="1700">
                <a:solidFill>
                  <a:schemeClr val="dk1"/>
                </a:solidFill>
              </a:rPr>
              <a:t>Craft a </a:t>
            </a:r>
            <a:r>
              <a:rPr lang="en" sz="1700">
                <a:solidFill>
                  <a:schemeClr val="lt1"/>
                </a:solidFill>
                <a:highlight>
                  <a:srgbClr val="D04A02"/>
                </a:highlight>
              </a:rPr>
              <a:t>communication to inform</a:t>
            </a:r>
            <a:r>
              <a:rPr lang="en" sz="1700">
                <a:solidFill>
                  <a:schemeClr val="dk1"/>
                </a:solidFill>
              </a:rPr>
              <a:t> colleagues about a new resource.</a:t>
            </a:r>
            <a:endParaRPr sz="1700">
              <a:solidFill>
                <a:schemeClr val="dk1"/>
              </a:solidFill>
            </a:endParaRPr>
          </a:p>
          <a:p>
            <a:pPr marL="0" lvl="0" indent="0" algn="l" rtl="0">
              <a:lnSpc>
                <a:spcPct val="115000"/>
              </a:lnSpc>
              <a:spcBef>
                <a:spcPts val="0"/>
              </a:spcBef>
              <a:spcAft>
                <a:spcPts val="0"/>
              </a:spcAft>
              <a:buNone/>
            </a:pPr>
            <a:r>
              <a:rPr lang="en" sz="1700" b="1">
                <a:solidFill>
                  <a:schemeClr val="dk1"/>
                </a:solidFill>
              </a:rPr>
              <a:t>Topic</a:t>
            </a:r>
            <a:r>
              <a:rPr lang="en" sz="1700">
                <a:solidFill>
                  <a:schemeClr val="dk1"/>
                </a:solidFill>
              </a:rPr>
              <a:t>: The Prompting Library from PwC Germany is now accessible to us.</a:t>
            </a:r>
            <a:endParaRPr sz="1700">
              <a:solidFill>
                <a:schemeClr val="dk1"/>
              </a:solidFill>
            </a:endParaRPr>
          </a:p>
          <a:p>
            <a:pPr marL="0" lvl="0" indent="0" algn="l" rtl="0">
              <a:lnSpc>
                <a:spcPct val="115000"/>
              </a:lnSpc>
              <a:spcBef>
                <a:spcPts val="0"/>
              </a:spcBef>
              <a:spcAft>
                <a:spcPts val="0"/>
              </a:spcAft>
              <a:buNone/>
            </a:pPr>
            <a:r>
              <a:rPr lang="en" sz="1700" b="1">
                <a:solidFill>
                  <a:schemeClr val="lt1"/>
                </a:solidFill>
                <a:highlight>
                  <a:srgbClr val="EB8C00"/>
                </a:highlight>
              </a:rPr>
              <a:t>Content Details:</a:t>
            </a:r>
            <a:r>
              <a:rPr lang="en" sz="1700">
                <a:solidFill>
                  <a:schemeClr val="lt1"/>
                </a:solidFill>
                <a:highlight>
                  <a:srgbClr val="EB8C00"/>
                </a:highlight>
              </a:rPr>
              <a:t> </a:t>
            </a:r>
            <a:r>
              <a:rPr lang="en" sz="1700">
                <a:solidFill>
                  <a:schemeClr val="dk1"/>
                </a:solidFill>
              </a:rPr>
              <a:t>This platform is designed for PwC staff to exchange GenAI best practices, prompts, and playlists. It can be utilized for creating prompts for Copilot, Harvey, and ChatPwC, as well as for building our own prompt libraries. In the future, this resource could assist in AI implementation training for clients, should such opportunities arise.</a:t>
            </a:r>
            <a:endParaRPr sz="1700">
              <a:solidFill>
                <a:schemeClr val="dk1"/>
              </a:solidFill>
            </a:endParaRPr>
          </a:p>
          <a:p>
            <a:pPr marL="0" lvl="0" indent="0" algn="l" rtl="0">
              <a:lnSpc>
                <a:spcPct val="115000"/>
              </a:lnSpc>
              <a:spcBef>
                <a:spcPts val="0"/>
              </a:spcBef>
              <a:spcAft>
                <a:spcPts val="0"/>
              </a:spcAft>
              <a:buNone/>
            </a:pPr>
            <a:r>
              <a:rPr lang="en" sz="1700" b="1">
                <a:solidFill>
                  <a:schemeClr val="dk1"/>
                </a:solidFill>
              </a:rPr>
              <a:t>Output</a:t>
            </a:r>
            <a:r>
              <a:rPr lang="en" sz="1700">
                <a:solidFill>
                  <a:schemeClr val="dk1"/>
                </a:solidFill>
              </a:rPr>
              <a:t>: Generate a </a:t>
            </a:r>
            <a:r>
              <a:rPr lang="en" sz="1700">
                <a:solidFill>
                  <a:schemeClr val="lt1"/>
                </a:solidFill>
                <a:highlight>
                  <a:srgbClr val="DB536A"/>
                </a:highlight>
              </a:rPr>
              <a:t>concise and easy-to-read </a:t>
            </a:r>
            <a:r>
              <a:rPr lang="en" sz="1700">
                <a:solidFill>
                  <a:schemeClr val="dk1"/>
                </a:solidFill>
              </a:rPr>
              <a:t>communication that effectively conveys the aforementioned information.</a:t>
            </a:r>
            <a:endParaRPr sz="1700">
              <a:solidFill>
                <a:schemeClr val="dk1"/>
              </a:solidFill>
            </a:endParaRPr>
          </a:p>
          <a:p>
            <a:pPr marL="0" lvl="0" indent="0" algn="l" rtl="0">
              <a:lnSpc>
                <a:spcPct val="115000"/>
              </a:lnSpc>
              <a:spcBef>
                <a:spcPts val="0"/>
              </a:spcBef>
              <a:spcAft>
                <a:spcPts val="0"/>
              </a:spcAft>
              <a:buNone/>
            </a:pPr>
            <a:endParaRPr sz="1600" b="1">
              <a:solidFill>
                <a:schemeClr val="dk1"/>
              </a:solidFill>
            </a:endParaRPr>
          </a:p>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endParaRPr sz="1900">
              <a:solidFill>
                <a:schemeClr val="dk1"/>
              </a:solidFill>
            </a:endParaRPr>
          </a:p>
        </p:txBody>
      </p:sp>
      <p:sp>
        <p:nvSpPr>
          <p:cNvPr id="910" name="Google Shape;910;p118"/>
          <p:cNvSpPr txBox="1"/>
          <p:nvPr/>
        </p:nvSpPr>
        <p:spPr>
          <a:xfrm>
            <a:off x="0" y="1031825"/>
            <a:ext cx="2402400" cy="22029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introduce a new resource, the Prompting Library from PwC Germany to our colleagues. </a:t>
            </a:r>
            <a:endParaRPr sz="1500">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119"/>
          <p:cNvSpPr txBox="1"/>
          <p:nvPr/>
        </p:nvSpPr>
        <p:spPr>
          <a:xfrm>
            <a:off x="-36625" y="0"/>
            <a:ext cx="91440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900">
                <a:solidFill>
                  <a:schemeClr val="lt1"/>
                </a:solidFill>
              </a:rPr>
              <a:t>Communication is also about presentation slides</a:t>
            </a:r>
            <a:endParaRPr sz="2900">
              <a:solidFill>
                <a:schemeClr val="lt1"/>
              </a:solidFill>
            </a:endParaRPr>
          </a:p>
        </p:txBody>
      </p:sp>
      <p:sp>
        <p:nvSpPr>
          <p:cNvPr id="916" name="Google Shape;916;p119"/>
          <p:cNvSpPr txBox="1"/>
          <p:nvPr/>
        </p:nvSpPr>
        <p:spPr>
          <a:xfrm>
            <a:off x="2661525" y="881400"/>
            <a:ext cx="6445800" cy="426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a:solidFill>
                <a:schemeClr val="dk1"/>
              </a:solidFill>
            </a:endParaRPr>
          </a:p>
          <a:p>
            <a:pPr marL="0" lvl="0" indent="0" algn="l" rtl="0">
              <a:spcBef>
                <a:spcPts val="0"/>
              </a:spcBef>
              <a:spcAft>
                <a:spcPts val="0"/>
              </a:spcAft>
              <a:buNone/>
            </a:pPr>
            <a:r>
              <a:rPr lang="en" sz="1900">
                <a:solidFill>
                  <a:schemeClr val="dk1"/>
                </a:solidFill>
              </a:rPr>
              <a:t>Please take the </a:t>
            </a:r>
            <a:r>
              <a:rPr lang="en" sz="1900">
                <a:solidFill>
                  <a:schemeClr val="lt1"/>
                </a:solidFill>
                <a:highlight>
                  <a:srgbClr val="DB536A"/>
                </a:highlight>
              </a:rPr>
              <a:t>role of a marketing specialist.</a:t>
            </a:r>
            <a:r>
              <a:rPr lang="en" sz="1900">
                <a:solidFill>
                  <a:schemeClr val="dk1"/>
                </a:solidFill>
              </a:rPr>
              <a:t> </a:t>
            </a:r>
            <a:endParaRPr sz="1900">
              <a:solidFill>
                <a:schemeClr val="dk1"/>
              </a:solidFill>
            </a:endParaRPr>
          </a:p>
          <a:p>
            <a:pPr marL="0" lvl="0" indent="0" algn="l" rtl="0">
              <a:spcBef>
                <a:spcPts val="0"/>
              </a:spcBef>
              <a:spcAft>
                <a:spcPts val="0"/>
              </a:spcAft>
              <a:buNone/>
            </a:pPr>
            <a:r>
              <a:rPr lang="en" sz="1900" b="1">
                <a:solidFill>
                  <a:schemeClr val="dk1"/>
                </a:solidFill>
              </a:rPr>
              <a:t>Context and Objective:</a:t>
            </a:r>
            <a:r>
              <a:rPr lang="en" sz="1900">
                <a:solidFill>
                  <a:schemeClr val="dk1"/>
                </a:solidFill>
              </a:rPr>
              <a:t> I need to create a </a:t>
            </a:r>
            <a:r>
              <a:rPr lang="en" sz="1900">
                <a:solidFill>
                  <a:schemeClr val="lt1"/>
                </a:solidFill>
                <a:highlight>
                  <a:srgbClr val="D04A02"/>
                </a:highlight>
              </a:rPr>
              <a:t>concise and appealing </a:t>
            </a:r>
            <a:r>
              <a:rPr lang="en" sz="1900">
                <a:solidFill>
                  <a:schemeClr val="dk1"/>
                </a:solidFill>
              </a:rPr>
              <a:t>presentation about [topic of the presentation] </a:t>
            </a:r>
            <a:r>
              <a:rPr lang="en" sz="1900" b="1">
                <a:solidFill>
                  <a:schemeClr val="dk1"/>
                </a:solidFill>
              </a:rPr>
              <a:t>based on the provided text.</a:t>
            </a:r>
            <a:endParaRPr sz="1900" b="1">
              <a:solidFill>
                <a:schemeClr val="dk1"/>
              </a:solidFill>
            </a:endParaRPr>
          </a:p>
          <a:p>
            <a:pPr marL="0" lvl="0" indent="0" algn="l" rtl="0">
              <a:spcBef>
                <a:spcPts val="0"/>
              </a:spcBef>
              <a:spcAft>
                <a:spcPts val="0"/>
              </a:spcAft>
              <a:buNone/>
            </a:pPr>
            <a:r>
              <a:rPr lang="en" sz="1900" b="1">
                <a:solidFill>
                  <a:schemeClr val="dk1"/>
                </a:solidFill>
              </a:rPr>
              <a:t>Requirements:</a:t>
            </a:r>
            <a:endParaRPr sz="1900" b="1">
              <a:solidFill>
                <a:schemeClr val="dk1"/>
              </a:solidFill>
            </a:endParaRPr>
          </a:p>
          <a:p>
            <a:pPr marL="0" lvl="0" indent="0" algn="l" rtl="0">
              <a:spcBef>
                <a:spcPts val="0"/>
              </a:spcBef>
              <a:spcAft>
                <a:spcPts val="0"/>
              </a:spcAft>
              <a:buNone/>
            </a:pPr>
            <a:r>
              <a:rPr lang="en" sz="1900">
                <a:solidFill>
                  <a:schemeClr val="dk1"/>
                </a:solidFill>
              </a:rPr>
              <a:t>The text of the  slides should be </a:t>
            </a:r>
            <a:r>
              <a:rPr lang="en" sz="1900">
                <a:solidFill>
                  <a:schemeClr val="lt1"/>
                </a:solidFill>
                <a:highlight>
                  <a:srgbClr val="EB8C00"/>
                </a:highlight>
              </a:rPr>
              <a:t>very engaging and persuasive.</a:t>
            </a:r>
            <a:endParaRPr sz="1900">
              <a:solidFill>
                <a:schemeClr val="lt1"/>
              </a:solidFill>
              <a:highlight>
                <a:srgbClr val="EB8C00"/>
              </a:highlight>
            </a:endParaRPr>
          </a:p>
          <a:p>
            <a:pPr marL="0" lvl="0" indent="0" algn="l" rtl="0">
              <a:spcBef>
                <a:spcPts val="0"/>
              </a:spcBef>
              <a:spcAft>
                <a:spcPts val="0"/>
              </a:spcAft>
              <a:buNone/>
            </a:pPr>
            <a:r>
              <a:rPr lang="en" sz="1900">
                <a:solidFill>
                  <a:schemeClr val="dk1"/>
                </a:solidFill>
              </a:rPr>
              <a:t>The presentation should be limited to [number of slides] slides.</a:t>
            </a:r>
            <a:endParaRPr sz="1900">
              <a:solidFill>
                <a:schemeClr val="dk1"/>
              </a:solidFill>
            </a:endParaRPr>
          </a:p>
          <a:p>
            <a:pPr marL="0" lvl="0" indent="0" algn="l" rtl="0">
              <a:spcBef>
                <a:spcPts val="0"/>
              </a:spcBef>
              <a:spcAft>
                <a:spcPts val="0"/>
              </a:spcAft>
              <a:buNone/>
            </a:pPr>
            <a:r>
              <a:rPr lang="en" sz="1900" b="1">
                <a:solidFill>
                  <a:schemeClr val="dk1"/>
                </a:solidFill>
              </a:rPr>
              <a:t>Output: </a:t>
            </a:r>
            <a:r>
              <a:rPr lang="en" sz="1900">
                <a:solidFill>
                  <a:schemeClr val="dk1"/>
                </a:solidFill>
              </a:rPr>
              <a:t>the text for a presentation of [number of slides] slides as required above.</a:t>
            </a:r>
            <a:endParaRPr sz="1900">
              <a:solidFill>
                <a:schemeClr val="dk1"/>
              </a:solidFill>
            </a:endParaRPr>
          </a:p>
          <a:p>
            <a:pPr marL="0" lvl="0" indent="0" algn="l" rtl="0">
              <a:spcBef>
                <a:spcPts val="0"/>
              </a:spcBef>
              <a:spcAft>
                <a:spcPts val="0"/>
              </a:spcAft>
              <a:buNone/>
            </a:pPr>
            <a:endParaRPr sz="1900">
              <a:solidFill>
                <a:schemeClr val="dk1"/>
              </a:solidFill>
            </a:endParaRPr>
          </a:p>
          <a:p>
            <a:pPr marL="0" lvl="0" indent="0" algn="l" rtl="0">
              <a:spcBef>
                <a:spcPts val="0"/>
              </a:spcBef>
              <a:spcAft>
                <a:spcPts val="0"/>
              </a:spcAft>
              <a:buNone/>
            </a:pPr>
            <a:endParaRPr sz="1900">
              <a:solidFill>
                <a:schemeClr val="dk1"/>
              </a:solidFill>
            </a:endParaRPr>
          </a:p>
        </p:txBody>
      </p:sp>
      <p:sp>
        <p:nvSpPr>
          <p:cNvPr id="917" name="Google Shape;917;p119"/>
          <p:cNvSpPr txBox="1"/>
          <p:nvPr/>
        </p:nvSpPr>
        <p:spPr>
          <a:xfrm>
            <a:off x="0" y="1031825"/>
            <a:ext cx="2402400" cy="220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500">
              <a:solidFill>
                <a:schemeClr val="dk1"/>
              </a:solidFill>
            </a:endParaRPr>
          </a:p>
        </p:txBody>
      </p:sp>
      <p:sp>
        <p:nvSpPr>
          <p:cNvPr id="918" name="Google Shape;918;p119"/>
          <p:cNvSpPr txBox="1"/>
          <p:nvPr/>
        </p:nvSpPr>
        <p:spPr>
          <a:xfrm>
            <a:off x="150" y="1158100"/>
            <a:ext cx="2581500" cy="18243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create presentation slides based on the text we have. </a:t>
            </a:r>
            <a:endParaRPr sz="1500">
              <a:solidFill>
                <a:schemeClr val="dk1"/>
              </a:solidFill>
            </a:endParaRPr>
          </a:p>
        </p:txBody>
      </p:sp>
      <p:sp>
        <p:nvSpPr>
          <p:cNvPr id="919" name="Google Shape;919;p119"/>
          <p:cNvSpPr txBox="1"/>
          <p:nvPr/>
        </p:nvSpPr>
        <p:spPr>
          <a:xfrm>
            <a:off x="20000" y="3520525"/>
            <a:ext cx="2561700" cy="88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for this prompt on GenAI explore.</a:t>
            </a:r>
            <a:endParaRPr sz="1500">
              <a:solidFill>
                <a:schemeClr val="dk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120"/>
          <p:cNvSpPr txBox="1"/>
          <p:nvPr/>
        </p:nvSpPr>
        <p:spPr>
          <a:xfrm>
            <a:off x="0" y="0"/>
            <a:ext cx="9186000" cy="7323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900">
                <a:solidFill>
                  <a:schemeClr val="lt1"/>
                </a:solidFill>
              </a:rPr>
              <a:t>Speechwriting - useful tips</a:t>
            </a:r>
            <a:r>
              <a:rPr lang="en" sz="2900">
                <a:solidFill>
                  <a:schemeClr val="dk2"/>
                </a:solidFill>
              </a:rPr>
              <a:t> </a:t>
            </a:r>
            <a:endParaRPr sz="2900">
              <a:solidFill>
                <a:schemeClr val="dk2"/>
              </a:solidFill>
            </a:endParaRPr>
          </a:p>
        </p:txBody>
      </p:sp>
      <p:sp>
        <p:nvSpPr>
          <p:cNvPr id="925" name="Google Shape;925;p120"/>
          <p:cNvSpPr txBox="1"/>
          <p:nvPr/>
        </p:nvSpPr>
        <p:spPr>
          <a:xfrm>
            <a:off x="0" y="819200"/>
            <a:ext cx="3937200" cy="39474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400"/>
              </a:spcBef>
              <a:spcAft>
                <a:spcPts val="0"/>
              </a:spcAft>
              <a:buNone/>
            </a:pPr>
            <a:r>
              <a:rPr lang="en" sz="1700" b="1">
                <a:solidFill>
                  <a:schemeClr val="dk1"/>
                </a:solidFill>
                <a:highlight>
                  <a:srgbClr val="FFFFFF"/>
                </a:highlight>
              </a:rPr>
              <a:t>Be specific about the audience</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Define the purpose and tone</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Provide context and background</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Include key points and structure</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Specify length </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 Provide examples</a:t>
            </a:r>
            <a:endParaRPr sz="1700" b="1">
              <a:solidFill>
                <a:schemeClr val="dk1"/>
              </a:solidFill>
              <a:highlight>
                <a:srgbClr val="FFFFFF"/>
              </a:highlight>
            </a:endParaRPr>
          </a:p>
          <a:p>
            <a:pPr marL="0" lvl="0" indent="0" algn="l" rtl="0">
              <a:lnSpc>
                <a:spcPct val="115000"/>
              </a:lnSpc>
              <a:spcBef>
                <a:spcPts val="1400"/>
              </a:spcBef>
              <a:spcAft>
                <a:spcPts val="0"/>
              </a:spcAft>
              <a:buNone/>
            </a:pPr>
            <a:r>
              <a:rPr lang="en" sz="1700" b="1">
                <a:solidFill>
                  <a:schemeClr val="dk1"/>
                </a:solidFill>
                <a:highlight>
                  <a:srgbClr val="FFFFFF"/>
                </a:highlight>
              </a:rPr>
              <a:t>Highlight emotional appeals if needed</a:t>
            </a:r>
            <a:endParaRPr sz="1700" b="1">
              <a:solidFill>
                <a:schemeClr val="dk1"/>
              </a:solidFill>
              <a:highlight>
                <a:srgbClr val="FFFFFF"/>
              </a:highlight>
            </a:endParaRPr>
          </a:p>
          <a:p>
            <a:pPr marL="0" lvl="0" indent="0" algn="l" rtl="0">
              <a:lnSpc>
                <a:spcPct val="115000"/>
              </a:lnSpc>
              <a:spcBef>
                <a:spcPts val="1400"/>
              </a:spcBef>
              <a:spcAft>
                <a:spcPts val="0"/>
              </a:spcAft>
              <a:buNone/>
            </a:pPr>
            <a:endParaRPr sz="1700">
              <a:solidFill>
                <a:schemeClr val="dk1"/>
              </a:solidFill>
              <a:highlight>
                <a:srgbClr val="FFFFFF"/>
              </a:highlight>
            </a:endParaRPr>
          </a:p>
          <a:p>
            <a:pPr marL="0" lvl="0" indent="0" algn="l" rtl="0">
              <a:lnSpc>
                <a:spcPct val="115000"/>
              </a:lnSpc>
              <a:spcBef>
                <a:spcPts val="1400"/>
              </a:spcBef>
              <a:spcAft>
                <a:spcPts val="0"/>
              </a:spcAft>
              <a:buNone/>
            </a:pPr>
            <a:r>
              <a:rPr lang="en" sz="1700">
                <a:solidFill>
                  <a:schemeClr val="dk1"/>
                </a:solidFill>
                <a:highlight>
                  <a:srgbClr val="FFFFFF"/>
                </a:highlight>
              </a:rPr>
              <a:t>	</a:t>
            </a:r>
            <a:endParaRPr sz="1700">
              <a:solidFill>
                <a:schemeClr val="dk1"/>
              </a:solidFill>
              <a:highlight>
                <a:srgbClr val="FFFFFF"/>
              </a:highlight>
            </a:endParaRPr>
          </a:p>
          <a:p>
            <a:pPr marL="0" lvl="0" indent="0" algn="l" rtl="0">
              <a:lnSpc>
                <a:spcPct val="115000"/>
              </a:lnSpc>
              <a:spcBef>
                <a:spcPts val="1400"/>
              </a:spcBef>
              <a:spcAft>
                <a:spcPts val="0"/>
              </a:spcAft>
              <a:buClr>
                <a:schemeClr val="dk1"/>
              </a:buClr>
              <a:buSzPts val="1100"/>
              <a:buFont typeface="Arial"/>
              <a:buNone/>
            </a:pPr>
            <a:endParaRPr sz="1700">
              <a:solidFill>
                <a:schemeClr val="dk1"/>
              </a:solidFill>
              <a:highlight>
                <a:srgbClr val="FFFFFF"/>
              </a:highlight>
            </a:endParaRPr>
          </a:p>
        </p:txBody>
      </p:sp>
      <p:pic>
        <p:nvPicPr>
          <p:cNvPr id="926" name="Google Shape;926;p120"/>
          <p:cNvPicPr preferRelativeResize="0"/>
          <p:nvPr/>
        </p:nvPicPr>
        <p:blipFill>
          <a:blip r:embed="rId3">
            <a:alphaModFix/>
          </a:blip>
          <a:stretch>
            <a:fillRect/>
          </a:stretch>
        </p:blipFill>
        <p:spPr>
          <a:xfrm>
            <a:off x="3937325" y="732300"/>
            <a:ext cx="5248675" cy="39927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121"/>
          <p:cNvSpPr txBox="1"/>
          <p:nvPr/>
        </p:nvSpPr>
        <p:spPr>
          <a:xfrm>
            <a:off x="27450" y="0"/>
            <a:ext cx="9144000" cy="9162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chemeClr val="lt1"/>
                </a:solidFill>
              </a:rPr>
              <a:t>Prompting for speechwriting  </a:t>
            </a:r>
            <a:endParaRPr sz="3000">
              <a:solidFill>
                <a:schemeClr val="lt1"/>
              </a:solidFill>
            </a:endParaRPr>
          </a:p>
        </p:txBody>
      </p:sp>
      <p:sp>
        <p:nvSpPr>
          <p:cNvPr id="932" name="Google Shape;932;p121"/>
          <p:cNvSpPr txBox="1"/>
          <p:nvPr/>
        </p:nvSpPr>
        <p:spPr>
          <a:xfrm>
            <a:off x="2960550" y="916325"/>
            <a:ext cx="6210900" cy="414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dk1"/>
                </a:solidFill>
                <a:highlight>
                  <a:srgbClr val="FFFFFF"/>
                </a:highlight>
              </a:rPr>
              <a:t>Please take the</a:t>
            </a:r>
            <a:r>
              <a:rPr lang="en" sz="1900" b="1">
                <a:solidFill>
                  <a:schemeClr val="dk1"/>
                </a:solidFill>
                <a:highlight>
                  <a:srgbClr val="FFFFFF"/>
                </a:highlight>
              </a:rPr>
              <a:t> </a:t>
            </a:r>
            <a:r>
              <a:rPr lang="en" sz="1900" b="1">
                <a:solidFill>
                  <a:schemeClr val="lt1"/>
                </a:solidFill>
                <a:highlight>
                  <a:srgbClr val="DB536A"/>
                </a:highlight>
              </a:rPr>
              <a:t>role of an experienced speechwriter.</a:t>
            </a:r>
            <a:endParaRPr sz="1900" b="1">
              <a:solidFill>
                <a:schemeClr val="lt1"/>
              </a:solidFill>
              <a:highlight>
                <a:srgbClr val="DB536A"/>
              </a:highlight>
            </a:endParaRPr>
          </a:p>
          <a:p>
            <a:pPr marL="0" lvl="0" indent="0" algn="l" rtl="0">
              <a:spcBef>
                <a:spcPts val="0"/>
              </a:spcBef>
              <a:spcAft>
                <a:spcPts val="0"/>
              </a:spcAft>
              <a:buNone/>
            </a:pPr>
            <a:r>
              <a:rPr lang="en" sz="1900" b="1">
                <a:solidFill>
                  <a:schemeClr val="dk1"/>
                </a:solidFill>
                <a:highlight>
                  <a:srgbClr val="FFFFFF"/>
                </a:highlight>
              </a:rPr>
              <a:t>Task: </a:t>
            </a:r>
            <a:r>
              <a:rPr lang="en" sz="1900">
                <a:solidFill>
                  <a:schemeClr val="dk1"/>
                </a:solidFill>
                <a:highlight>
                  <a:srgbClr val="FFFFFF"/>
                </a:highlight>
              </a:rPr>
              <a:t>craft a speech for me to deliver based on the text below.</a:t>
            </a:r>
            <a:endParaRPr sz="1900">
              <a:solidFill>
                <a:schemeClr val="dk1"/>
              </a:solidFill>
              <a:highlight>
                <a:srgbClr val="FFFFFF"/>
              </a:highlight>
            </a:endParaRPr>
          </a:p>
          <a:p>
            <a:pPr marL="0" lvl="0" indent="0" algn="l" rtl="0">
              <a:spcBef>
                <a:spcPts val="0"/>
              </a:spcBef>
              <a:spcAft>
                <a:spcPts val="0"/>
              </a:spcAft>
              <a:buNone/>
            </a:pPr>
            <a:r>
              <a:rPr lang="en" sz="1900" b="1">
                <a:solidFill>
                  <a:schemeClr val="dk1"/>
                </a:solidFill>
                <a:highlight>
                  <a:srgbClr val="FFFFFF"/>
                </a:highlight>
              </a:rPr>
              <a:t>Audience: [</a:t>
            </a:r>
            <a:r>
              <a:rPr lang="en" sz="1900">
                <a:solidFill>
                  <a:schemeClr val="dk1"/>
                </a:solidFill>
                <a:highlight>
                  <a:srgbClr val="FFFFFF"/>
                </a:highlight>
              </a:rPr>
              <a:t>Specify details about the audience]</a:t>
            </a:r>
            <a:endParaRPr sz="1900">
              <a:solidFill>
                <a:schemeClr val="dk1"/>
              </a:solidFill>
              <a:highlight>
                <a:srgbClr val="FFFFFF"/>
              </a:highlight>
            </a:endParaRPr>
          </a:p>
          <a:p>
            <a:pPr marL="0" lvl="0" indent="0" algn="l" rtl="0">
              <a:spcBef>
                <a:spcPts val="0"/>
              </a:spcBef>
              <a:spcAft>
                <a:spcPts val="0"/>
              </a:spcAft>
              <a:buNone/>
            </a:pPr>
            <a:r>
              <a:rPr lang="en" sz="1900" b="1">
                <a:solidFill>
                  <a:schemeClr val="dk1"/>
                </a:solidFill>
                <a:highlight>
                  <a:srgbClr val="FFFFFF"/>
                </a:highlight>
              </a:rPr>
              <a:t>Guidelines:</a:t>
            </a:r>
            <a:endParaRPr sz="1900" b="1">
              <a:solidFill>
                <a:schemeClr val="dk1"/>
              </a:solidFill>
              <a:highlight>
                <a:srgbClr val="FFFFFF"/>
              </a:highlight>
            </a:endParaRPr>
          </a:p>
          <a:p>
            <a:pPr marL="0" lvl="0" indent="0" algn="l" rtl="0">
              <a:spcBef>
                <a:spcPts val="0"/>
              </a:spcBef>
              <a:spcAft>
                <a:spcPts val="0"/>
              </a:spcAft>
              <a:buNone/>
            </a:pPr>
            <a:r>
              <a:rPr lang="en" sz="1900" b="1">
                <a:solidFill>
                  <a:schemeClr val="dk1"/>
                </a:solidFill>
                <a:highlight>
                  <a:srgbClr val="FFFFFF"/>
                </a:highlight>
              </a:rPr>
              <a:t>Structure: </a:t>
            </a:r>
            <a:r>
              <a:rPr lang="en" sz="1900">
                <a:solidFill>
                  <a:schemeClr val="dk1"/>
                </a:solidFill>
                <a:highlight>
                  <a:srgbClr val="FFFFFF"/>
                </a:highlight>
              </a:rPr>
              <a:t>the speech should follow the structure of the provided text closely.</a:t>
            </a:r>
            <a:endParaRPr sz="1900">
              <a:solidFill>
                <a:schemeClr val="dk1"/>
              </a:solidFill>
              <a:highlight>
                <a:srgbClr val="FFFFFF"/>
              </a:highlight>
            </a:endParaRPr>
          </a:p>
          <a:p>
            <a:pPr marL="0" lvl="0" indent="0" algn="l" rtl="0">
              <a:spcBef>
                <a:spcPts val="0"/>
              </a:spcBef>
              <a:spcAft>
                <a:spcPts val="0"/>
              </a:spcAft>
              <a:buNone/>
            </a:pPr>
            <a:r>
              <a:rPr lang="en" sz="1900" b="1">
                <a:solidFill>
                  <a:schemeClr val="dk1"/>
                </a:solidFill>
                <a:highlight>
                  <a:srgbClr val="FFFFFF"/>
                </a:highlight>
              </a:rPr>
              <a:t>Length: </a:t>
            </a:r>
            <a:r>
              <a:rPr lang="en" sz="1900">
                <a:solidFill>
                  <a:schemeClr val="dk1"/>
                </a:solidFill>
                <a:highlight>
                  <a:srgbClr val="FFFFFF"/>
                </a:highlight>
              </a:rPr>
              <a:t>The speech must be</a:t>
            </a:r>
            <a:r>
              <a:rPr lang="en" sz="1900" b="1">
                <a:solidFill>
                  <a:schemeClr val="lt1"/>
                </a:solidFill>
                <a:highlight>
                  <a:srgbClr val="EB8C00"/>
                </a:highlight>
              </a:rPr>
              <a:t> concise yet lively.</a:t>
            </a:r>
            <a:endParaRPr sz="1900" b="1">
              <a:solidFill>
                <a:schemeClr val="lt1"/>
              </a:solidFill>
              <a:highlight>
                <a:srgbClr val="EB8C00"/>
              </a:highlight>
            </a:endParaRPr>
          </a:p>
          <a:p>
            <a:pPr marL="0" lvl="0" indent="0" algn="l" rtl="0">
              <a:spcBef>
                <a:spcPts val="0"/>
              </a:spcBef>
              <a:spcAft>
                <a:spcPts val="0"/>
              </a:spcAft>
              <a:buNone/>
            </a:pPr>
            <a:r>
              <a:rPr lang="en" sz="1900" b="1">
                <a:solidFill>
                  <a:schemeClr val="dk1"/>
                </a:solidFill>
                <a:highlight>
                  <a:srgbClr val="FFFFFF"/>
                </a:highlight>
              </a:rPr>
              <a:t>Tone: </a:t>
            </a:r>
            <a:r>
              <a:rPr lang="en" sz="1900">
                <a:solidFill>
                  <a:schemeClr val="dk1"/>
                </a:solidFill>
                <a:highlight>
                  <a:srgbClr val="FFFFFF"/>
                </a:highlight>
              </a:rPr>
              <a:t>Ensure the </a:t>
            </a:r>
            <a:r>
              <a:rPr lang="en" sz="1900">
                <a:solidFill>
                  <a:schemeClr val="lt1"/>
                </a:solidFill>
                <a:highlight>
                  <a:srgbClr val="D04A02"/>
                </a:highlight>
              </a:rPr>
              <a:t>tone is friendly and welcoming</a:t>
            </a:r>
            <a:r>
              <a:rPr lang="en" sz="1900">
                <a:solidFill>
                  <a:schemeClr val="dk1"/>
                </a:solidFill>
                <a:highlight>
                  <a:srgbClr val="FFFFFF"/>
                </a:highlight>
              </a:rPr>
              <a:t>, making it easy for the audience to engage and understand.</a:t>
            </a:r>
            <a:endParaRPr sz="1900">
              <a:solidFill>
                <a:schemeClr val="dk1"/>
              </a:solidFill>
              <a:highlight>
                <a:srgbClr val="FFFFFF"/>
              </a:highlight>
            </a:endParaRPr>
          </a:p>
          <a:p>
            <a:pPr marL="0" lvl="0" indent="0" algn="l" rtl="0">
              <a:spcBef>
                <a:spcPts val="0"/>
              </a:spcBef>
              <a:spcAft>
                <a:spcPts val="0"/>
              </a:spcAft>
              <a:buNone/>
            </a:pPr>
            <a:endParaRPr sz="1900" b="1">
              <a:solidFill>
                <a:schemeClr val="dk1"/>
              </a:solidFill>
              <a:highlight>
                <a:srgbClr val="FFFFFF"/>
              </a:highlight>
            </a:endParaRPr>
          </a:p>
          <a:p>
            <a:pPr marL="0" lvl="0" indent="0" algn="l" rtl="0">
              <a:spcBef>
                <a:spcPts val="0"/>
              </a:spcBef>
              <a:spcAft>
                <a:spcPts val="0"/>
              </a:spcAft>
              <a:buNone/>
            </a:pPr>
            <a:endParaRPr sz="3400" b="1">
              <a:solidFill>
                <a:schemeClr val="dk1"/>
              </a:solidFill>
              <a:highlight>
                <a:srgbClr val="DB536A"/>
              </a:highlight>
            </a:endParaRPr>
          </a:p>
        </p:txBody>
      </p:sp>
      <p:sp>
        <p:nvSpPr>
          <p:cNvPr id="933" name="Google Shape;933;p121"/>
          <p:cNvSpPr txBox="1"/>
          <p:nvPr/>
        </p:nvSpPr>
        <p:spPr>
          <a:xfrm>
            <a:off x="20000" y="1227875"/>
            <a:ext cx="2830800" cy="22029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write a speech based on materials (text) provided. </a:t>
            </a:r>
            <a:endParaRPr sz="1500">
              <a:solidFill>
                <a:schemeClr val="dk1"/>
              </a:solidFill>
            </a:endParaRPr>
          </a:p>
        </p:txBody>
      </p:sp>
      <p:sp>
        <p:nvSpPr>
          <p:cNvPr id="934" name="Google Shape;934;p121"/>
          <p:cNvSpPr txBox="1"/>
          <p:nvPr/>
        </p:nvSpPr>
        <p:spPr>
          <a:xfrm>
            <a:off x="49900" y="3739825"/>
            <a:ext cx="2800800" cy="73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a:t>
            </a:r>
            <a:r>
              <a:rPr lang="en" sz="1500">
                <a:solidFill>
                  <a:schemeClr val="dk1"/>
                </a:solidFill>
              </a:rPr>
              <a:t> to this prompt on GenAI explore.</a:t>
            </a:r>
            <a:endParaRPr sz="1500">
              <a:solidFill>
                <a:schemeClr val="dk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p122"/>
          <p:cNvSpPr txBox="1"/>
          <p:nvPr/>
        </p:nvSpPr>
        <p:spPr>
          <a:xfrm>
            <a:off x="0" y="-2950"/>
            <a:ext cx="9144000" cy="9009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100">
                <a:solidFill>
                  <a:schemeClr val="lt1"/>
                </a:solidFill>
              </a:rPr>
              <a:t>Translations - possible issues </a:t>
            </a:r>
            <a:endParaRPr sz="3100">
              <a:solidFill>
                <a:schemeClr val="lt1"/>
              </a:solidFill>
            </a:endParaRPr>
          </a:p>
        </p:txBody>
      </p:sp>
      <p:sp>
        <p:nvSpPr>
          <p:cNvPr id="940" name="Google Shape;940;p122"/>
          <p:cNvSpPr txBox="1"/>
          <p:nvPr/>
        </p:nvSpPr>
        <p:spPr>
          <a:xfrm>
            <a:off x="0" y="909650"/>
            <a:ext cx="6150300" cy="71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Each translation must be reviewed. Even if the text is too long :)</a:t>
            </a:r>
            <a:endParaRPr sz="1800" b="1">
              <a:solidFill>
                <a:schemeClr val="dk1"/>
              </a:solidFill>
            </a:endParaRPr>
          </a:p>
        </p:txBody>
      </p:sp>
      <p:sp>
        <p:nvSpPr>
          <p:cNvPr id="941" name="Google Shape;941;p122"/>
          <p:cNvSpPr txBox="1"/>
          <p:nvPr/>
        </p:nvSpPr>
        <p:spPr>
          <a:xfrm>
            <a:off x="0" y="3936175"/>
            <a:ext cx="9144000" cy="11574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The main problems with translations is the character number limit.</a:t>
            </a:r>
            <a:endParaRPr sz="1800">
              <a:solidFill>
                <a:schemeClr val="dk1"/>
              </a:solidFill>
            </a:endParaRPr>
          </a:p>
        </p:txBody>
      </p:sp>
      <p:sp>
        <p:nvSpPr>
          <p:cNvPr id="942" name="Google Shape;942;p122"/>
          <p:cNvSpPr txBox="1"/>
          <p:nvPr/>
        </p:nvSpPr>
        <p:spPr>
          <a:xfrm>
            <a:off x="0" y="1848725"/>
            <a:ext cx="6150300" cy="9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highlight>
                  <a:srgbClr val="FFFFFF"/>
                </a:highlight>
              </a:rPr>
              <a:t>AI-generated translations can be inconsistent, varying in quality depending on the complexity of the text and the specific language pair.</a:t>
            </a:r>
            <a:endParaRPr sz="1500">
              <a:solidFill>
                <a:schemeClr val="dk1"/>
              </a:solidFill>
            </a:endParaRPr>
          </a:p>
        </p:txBody>
      </p:sp>
      <p:sp>
        <p:nvSpPr>
          <p:cNvPr id="943" name="Google Shape;943;p122"/>
          <p:cNvSpPr txBox="1"/>
          <p:nvPr/>
        </p:nvSpPr>
        <p:spPr>
          <a:xfrm>
            <a:off x="-36625" y="2957150"/>
            <a:ext cx="6150300" cy="104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chemeClr val="dk1"/>
                </a:solidFill>
                <a:highlight>
                  <a:srgbClr val="FFFFFF"/>
                </a:highlight>
              </a:rPr>
              <a:t>Idiomatic Expressions</a:t>
            </a:r>
            <a:r>
              <a:rPr lang="en" sz="1500">
                <a:solidFill>
                  <a:schemeClr val="dk1"/>
                </a:solidFill>
                <a:highlight>
                  <a:srgbClr val="FFFFFF"/>
                </a:highlight>
              </a:rPr>
              <a:t>: Translating idioms, slang, and culturally specific expressions can be difficult. These often require a deep understanding of cultural nuances that AI may not fully grasp.</a:t>
            </a:r>
            <a:endParaRPr sz="1500">
              <a:solidFill>
                <a:schemeClr val="dk1"/>
              </a:solidFill>
              <a:highlight>
                <a:srgbClr val="FFFFFF"/>
              </a:highlight>
            </a:endParaRPr>
          </a:p>
          <a:p>
            <a:pPr marL="0" lvl="0" indent="0" algn="l" rtl="0">
              <a:spcBef>
                <a:spcPts val="0"/>
              </a:spcBef>
              <a:spcAft>
                <a:spcPts val="0"/>
              </a:spcAft>
              <a:buNone/>
            </a:pPr>
            <a:endParaRPr sz="1800">
              <a:solidFill>
                <a:schemeClr val="dk1"/>
              </a:solidFill>
            </a:endParaRPr>
          </a:p>
        </p:txBody>
      </p:sp>
      <p:pic>
        <p:nvPicPr>
          <p:cNvPr id="944" name="Google Shape;944;p122"/>
          <p:cNvPicPr preferRelativeResize="0"/>
          <p:nvPr/>
        </p:nvPicPr>
        <p:blipFill>
          <a:blip r:embed="rId3">
            <a:alphaModFix/>
          </a:blip>
          <a:stretch>
            <a:fillRect/>
          </a:stretch>
        </p:blipFill>
        <p:spPr>
          <a:xfrm>
            <a:off x="6150300" y="897950"/>
            <a:ext cx="2993700" cy="30382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23"/>
          <p:cNvSpPr txBox="1"/>
          <p:nvPr/>
        </p:nvSpPr>
        <p:spPr>
          <a:xfrm>
            <a:off x="0" y="0"/>
            <a:ext cx="9144000" cy="11649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rPr>
              <a:t> Some tips for crafting effective prompts when using GenAI for translating tax and legal texts, documents, and legislation</a:t>
            </a:r>
            <a:endParaRPr sz="2400">
              <a:solidFill>
                <a:schemeClr val="lt1"/>
              </a:solidFill>
            </a:endParaRPr>
          </a:p>
        </p:txBody>
      </p:sp>
      <p:sp>
        <p:nvSpPr>
          <p:cNvPr id="950" name="Google Shape;950;p123"/>
          <p:cNvSpPr txBox="1"/>
          <p:nvPr/>
        </p:nvSpPr>
        <p:spPr>
          <a:xfrm>
            <a:off x="9125" y="1336200"/>
            <a:ext cx="6402900" cy="8421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highlight>
                  <a:srgbClr val="FFFFFF"/>
                </a:highlight>
              </a:rPr>
              <a:t>Provide as much context as possible about the text. Mention the </a:t>
            </a:r>
            <a:r>
              <a:rPr lang="en" sz="1500" b="1">
                <a:solidFill>
                  <a:schemeClr val="dk1"/>
                </a:solidFill>
                <a:highlight>
                  <a:srgbClr val="FFFFFF"/>
                </a:highlight>
              </a:rPr>
              <a:t>jurisdiction, the specific area of law, or tax regulation to ensure the translation is accurate.</a:t>
            </a:r>
            <a:endParaRPr sz="1500" b="1">
              <a:solidFill>
                <a:schemeClr val="dk1"/>
              </a:solidFill>
            </a:endParaRPr>
          </a:p>
        </p:txBody>
      </p:sp>
      <p:sp>
        <p:nvSpPr>
          <p:cNvPr id="951" name="Google Shape;951;p123"/>
          <p:cNvSpPr txBox="1"/>
          <p:nvPr/>
        </p:nvSpPr>
        <p:spPr>
          <a:xfrm>
            <a:off x="27425" y="2197550"/>
            <a:ext cx="6205200" cy="66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chemeClr val="dk1"/>
                </a:solidFill>
                <a:highlight>
                  <a:srgbClr val="FFFFFF"/>
                </a:highlight>
              </a:rPr>
              <a:t>If the text includes citations or references, specify how these should be handled</a:t>
            </a:r>
            <a:r>
              <a:rPr lang="en" sz="1500">
                <a:solidFill>
                  <a:schemeClr val="dk1"/>
                </a:solidFill>
                <a:highlight>
                  <a:srgbClr val="FFFFFF"/>
                </a:highlight>
              </a:rPr>
              <a:t>.</a:t>
            </a:r>
            <a:endParaRPr sz="1500">
              <a:solidFill>
                <a:schemeClr val="dk1"/>
              </a:solidFill>
              <a:highlight>
                <a:srgbClr val="FFFFFF"/>
              </a:highlight>
            </a:endParaRPr>
          </a:p>
          <a:p>
            <a:pPr marL="0" lvl="0" indent="0" algn="l" rtl="0">
              <a:spcBef>
                <a:spcPts val="0"/>
              </a:spcBef>
              <a:spcAft>
                <a:spcPts val="0"/>
              </a:spcAft>
              <a:buNone/>
            </a:pPr>
            <a:endParaRPr sz="1800">
              <a:solidFill>
                <a:schemeClr val="dk1"/>
              </a:solidFill>
            </a:endParaRPr>
          </a:p>
        </p:txBody>
      </p:sp>
      <p:pic>
        <p:nvPicPr>
          <p:cNvPr id="952" name="Google Shape;952;p123"/>
          <p:cNvPicPr preferRelativeResize="0"/>
          <p:nvPr/>
        </p:nvPicPr>
        <p:blipFill>
          <a:blip r:embed="rId3">
            <a:alphaModFix/>
          </a:blip>
          <a:stretch>
            <a:fillRect/>
          </a:stretch>
        </p:blipFill>
        <p:spPr>
          <a:xfrm>
            <a:off x="6412150" y="1164950"/>
            <a:ext cx="2731850" cy="3219950"/>
          </a:xfrm>
          <a:prstGeom prst="rect">
            <a:avLst/>
          </a:prstGeom>
          <a:noFill/>
          <a:ln>
            <a:noFill/>
          </a:ln>
        </p:spPr>
      </p:pic>
      <p:sp>
        <p:nvSpPr>
          <p:cNvPr id="953" name="Google Shape;953;p123"/>
          <p:cNvSpPr txBox="1"/>
          <p:nvPr/>
        </p:nvSpPr>
        <p:spPr>
          <a:xfrm>
            <a:off x="9125" y="2920550"/>
            <a:ext cx="6402900" cy="714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highlight>
                  <a:srgbClr val="FFFFFF"/>
                </a:highlight>
              </a:rPr>
              <a:t>Legal and tax documents prioritize accuracy. Make it clear that you require a precise translation</a:t>
            </a:r>
            <a:endParaRPr sz="1500" b="1">
              <a:solidFill>
                <a:schemeClr val="dk1"/>
              </a:solidFill>
            </a:endParaRPr>
          </a:p>
        </p:txBody>
      </p:sp>
      <p:sp>
        <p:nvSpPr>
          <p:cNvPr id="954" name="Google Shape;954;p123"/>
          <p:cNvSpPr txBox="1"/>
          <p:nvPr/>
        </p:nvSpPr>
        <p:spPr>
          <a:xfrm>
            <a:off x="9125" y="3597850"/>
            <a:ext cx="6241800" cy="84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highlight>
                  <a:srgbClr val="FFFFFF"/>
                </a:highlight>
              </a:rPr>
              <a:t>Legal and tax documents often need to </a:t>
            </a:r>
            <a:r>
              <a:rPr lang="en" sz="1500" b="1">
                <a:solidFill>
                  <a:schemeClr val="dk1"/>
                </a:solidFill>
                <a:highlight>
                  <a:srgbClr val="FFFFFF"/>
                </a:highlight>
              </a:rPr>
              <a:t>maintain a formal tone</a:t>
            </a:r>
            <a:r>
              <a:rPr lang="en" sz="1500">
                <a:solidFill>
                  <a:schemeClr val="dk1"/>
                </a:solidFill>
                <a:highlight>
                  <a:srgbClr val="FFFFFF"/>
                </a:highlight>
              </a:rPr>
              <a:t>. Specify the required level of formality to ensure consistency.</a:t>
            </a:r>
            <a:endParaRPr sz="1500">
              <a:solidFill>
                <a:schemeClr val="dk1"/>
              </a:solidFill>
            </a:endParaRPr>
          </a:p>
        </p:txBody>
      </p:sp>
      <p:sp>
        <p:nvSpPr>
          <p:cNvPr id="955" name="Google Shape;955;p123"/>
          <p:cNvSpPr txBox="1"/>
          <p:nvPr/>
        </p:nvSpPr>
        <p:spPr>
          <a:xfrm>
            <a:off x="36600" y="4403250"/>
            <a:ext cx="9051600" cy="6681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lt1"/>
                </a:solidFill>
                <a:highlight>
                  <a:srgbClr val="EB8C00"/>
                </a:highlight>
              </a:rPr>
              <a:t>You can even request the AI to highlight areas where it is unsure or where multiple interpretations are possible.</a:t>
            </a:r>
            <a:r>
              <a:rPr lang="en" sz="1500" b="1">
                <a:solidFill>
                  <a:srgbClr val="474747"/>
                </a:solidFill>
                <a:highlight>
                  <a:srgbClr val="FFFFFF"/>
                </a:highlight>
              </a:rPr>
              <a:t> </a:t>
            </a:r>
            <a:endParaRPr sz="2100" b="1">
              <a:solidFill>
                <a:schemeClr val="dk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124"/>
          <p:cNvSpPr txBox="1"/>
          <p:nvPr/>
        </p:nvSpPr>
        <p:spPr>
          <a:xfrm>
            <a:off x="27450" y="55925"/>
            <a:ext cx="9144000" cy="860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chemeClr val="lt1"/>
                </a:solidFill>
              </a:rPr>
              <a:t>Legal translation </a:t>
            </a:r>
            <a:r>
              <a:rPr lang="en" sz="3000" u="sng">
                <a:solidFill>
                  <a:schemeClr val="hlink"/>
                </a:solidFill>
                <a:hlinkClick r:id="rId3"/>
              </a:rPr>
              <a:t>…</a:t>
            </a:r>
            <a:r>
              <a:rPr lang="en" sz="3000">
                <a:solidFill>
                  <a:schemeClr val="lt1"/>
                </a:solidFill>
              </a:rPr>
              <a:t>  </a:t>
            </a:r>
            <a:endParaRPr sz="3000">
              <a:solidFill>
                <a:schemeClr val="lt1"/>
              </a:solidFill>
            </a:endParaRPr>
          </a:p>
        </p:txBody>
      </p:sp>
      <p:sp>
        <p:nvSpPr>
          <p:cNvPr id="961" name="Google Shape;961;p124"/>
          <p:cNvSpPr txBox="1"/>
          <p:nvPr/>
        </p:nvSpPr>
        <p:spPr>
          <a:xfrm>
            <a:off x="2960550" y="916325"/>
            <a:ext cx="6210900" cy="414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rgbClr val="474747"/>
                </a:solidFill>
                <a:highlight>
                  <a:srgbClr val="FFFFFF"/>
                </a:highlight>
              </a:rPr>
              <a:t>Please take the</a:t>
            </a:r>
            <a:r>
              <a:rPr lang="en" sz="1900" b="1">
                <a:solidFill>
                  <a:srgbClr val="474747"/>
                </a:solidFill>
                <a:highlight>
                  <a:srgbClr val="FFFFFF"/>
                </a:highlight>
              </a:rPr>
              <a:t> role of an experienced legal translator.</a:t>
            </a:r>
            <a:endParaRPr sz="1900" b="1">
              <a:solidFill>
                <a:srgbClr val="474747"/>
              </a:solidFill>
              <a:highlight>
                <a:srgbClr val="FFFFFF"/>
              </a:highlight>
            </a:endParaRPr>
          </a:p>
          <a:p>
            <a:pPr marL="0" lvl="0" indent="0" algn="l" rtl="0">
              <a:spcBef>
                <a:spcPts val="0"/>
              </a:spcBef>
              <a:spcAft>
                <a:spcPts val="0"/>
              </a:spcAft>
              <a:buNone/>
            </a:pPr>
            <a:r>
              <a:rPr lang="en" sz="1900" b="1">
                <a:solidFill>
                  <a:srgbClr val="474747"/>
                </a:solidFill>
                <a:highlight>
                  <a:srgbClr val="FFFFFF"/>
                </a:highlight>
              </a:rPr>
              <a:t> </a:t>
            </a:r>
            <a:endParaRPr sz="1900" b="1">
              <a:solidFill>
                <a:srgbClr val="474747"/>
              </a:solidFill>
              <a:highlight>
                <a:srgbClr val="FFFFFF"/>
              </a:highlight>
            </a:endParaRPr>
          </a:p>
          <a:p>
            <a:pPr marL="0" lvl="0" indent="0" algn="l" rtl="0">
              <a:spcBef>
                <a:spcPts val="0"/>
              </a:spcBef>
              <a:spcAft>
                <a:spcPts val="0"/>
              </a:spcAft>
              <a:buNone/>
            </a:pPr>
            <a:r>
              <a:rPr lang="en" sz="1900" b="1">
                <a:solidFill>
                  <a:srgbClr val="474747"/>
                </a:solidFill>
                <a:highlight>
                  <a:srgbClr val="FFFFFF"/>
                </a:highlight>
              </a:rPr>
              <a:t>Your task</a:t>
            </a:r>
            <a:r>
              <a:rPr lang="en" sz="1900">
                <a:solidFill>
                  <a:srgbClr val="474747"/>
                </a:solidFill>
                <a:highlight>
                  <a:srgbClr val="FFFFFF"/>
                </a:highlight>
              </a:rPr>
              <a:t> is to provide a </a:t>
            </a:r>
            <a:r>
              <a:rPr lang="en" sz="1900" b="1">
                <a:solidFill>
                  <a:srgbClr val="474747"/>
                </a:solidFill>
                <a:highlight>
                  <a:srgbClr val="FFFFFF"/>
                </a:highlight>
              </a:rPr>
              <a:t>high-quality translation </a:t>
            </a:r>
            <a:r>
              <a:rPr lang="en" sz="1900">
                <a:solidFill>
                  <a:srgbClr val="474747"/>
                </a:solidFill>
                <a:highlight>
                  <a:srgbClr val="FFFFFF"/>
                </a:highlight>
              </a:rPr>
              <a:t>of the following text into English.</a:t>
            </a:r>
            <a:endParaRPr sz="1900">
              <a:solidFill>
                <a:srgbClr val="474747"/>
              </a:solidFill>
              <a:highlight>
                <a:srgbClr val="FFFFFF"/>
              </a:highlight>
            </a:endParaRPr>
          </a:p>
          <a:p>
            <a:pPr marL="0" lvl="0" indent="0" algn="l" rtl="0">
              <a:spcBef>
                <a:spcPts val="0"/>
              </a:spcBef>
              <a:spcAft>
                <a:spcPts val="0"/>
              </a:spcAft>
              <a:buNone/>
            </a:pPr>
            <a:r>
              <a:rPr lang="en" sz="1900">
                <a:solidFill>
                  <a:srgbClr val="474747"/>
                </a:solidFill>
                <a:highlight>
                  <a:srgbClr val="FFFFFF"/>
                </a:highlight>
              </a:rPr>
              <a:t> </a:t>
            </a:r>
            <a:endParaRPr sz="1900">
              <a:solidFill>
                <a:srgbClr val="474747"/>
              </a:solidFill>
              <a:highlight>
                <a:srgbClr val="FFFFFF"/>
              </a:highlight>
            </a:endParaRPr>
          </a:p>
          <a:p>
            <a:pPr marL="0" lvl="0" indent="0" algn="l" rtl="0">
              <a:spcBef>
                <a:spcPts val="0"/>
              </a:spcBef>
              <a:spcAft>
                <a:spcPts val="0"/>
              </a:spcAft>
              <a:buNone/>
            </a:pPr>
            <a:r>
              <a:rPr lang="en" sz="1900" b="1">
                <a:solidFill>
                  <a:srgbClr val="474747"/>
                </a:solidFill>
                <a:highlight>
                  <a:srgbClr val="FFFFFF"/>
                </a:highlight>
              </a:rPr>
              <a:t>Details:</a:t>
            </a:r>
            <a:r>
              <a:rPr lang="en" sz="1900">
                <a:solidFill>
                  <a:srgbClr val="474747"/>
                </a:solidFill>
                <a:highlight>
                  <a:srgbClr val="FFFFFF"/>
                </a:highlight>
              </a:rPr>
              <a:t> the text comprises several articles from the Tax Code of Ukraine. </a:t>
            </a:r>
            <a:endParaRPr sz="1900">
              <a:solidFill>
                <a:srgbClr val="474747"/>
              </a:solidFill>
              <a:highlight>
                <a:srgbClr val="FFFFFF"/>
              </a:highlight>
            </a:endParaRPr>
          </a:p>
          <a:p>
            <a:pPr marL="0" lvl="0" indent="0" algn="l" rtl="0">
              <a:spcBef>
                <a:spcPts val="0"/>
              </a:spcBef>
              <a:spcAft>
                <a:spcPts val="0"/>
              </a:spcAft>
              <a:buNone/>
            </a:pPr>
            <a:endParaRPr sz="1900">
              <a:solidFill>
                <a:srgbClr val="474747"/>
              </a:solidFill>
              <a:highlight>
                <a:srgbClr val="FFFFFF"/>
              </a:highlight>
            </a:endParaRPr>
          </a:p>
          <a:p>
            <a:pPr marL="0" lvl="0" indent="0" algn="l" rtl="0">
              <a:spcBef>
                <a:spcPts val="0"/>
              </a:spcBef>
              <a:spcAft>
                <a:spcPts val="0"/>
              </a:spcAft>
              <a:buNone/>
            </a:pPr>
            <a:r>
              <a:rPr lang="en" sz="1900" b="1">
                <a:solidFill>
                  <a:srgbClr val="474747"/>
                </a:solidFill>
                <a:highlight>
                  <a:srgbClr val="FFFFFF"/>
                </a:highlight>
              </a:rPr>
              <a:t>Requirement: </a:t>
            </a:r>
            <a:r>
              <a:rPr lang="en" sz="1900">
                <a:solidFill>
                  <a:srgbClr val="474747"/>
                </a:solidFill>
                <a:highlight>
                  <a:srgbClr val="FFFFFF"/>
                </a:highlight>
              </a:rPr>
              <a:t>maintain a </a:t>
            </a:r>
            <a:r>
              <a:rPr lang="en" sz="1900">
                <a:solidFill>
                  <a:schemeClr val="lt1"/>
                </a:solidFill>
                <a:highlight>
                  <a:srgbClr val="DB536A"/>
                </a:highlight>
              </a:rPr>
              <a:t>formal tone appropriate for legislative documents.</a:t>
            </a:r>
            <a:endParaRPr sz="1900">
              <a:solidFill>
                <a:schemeClr val="lt1"/>
              </a:solidFill>
              <a:highlight>
                <a:srgbClr val="DB536A"/>
              </a:highlight>
            </a:endParaRPr>
          </a:p>
          <a:p>
            <a:pPr marL="0" lvl="0" indent="0" algn="l" rtl="0">
              <a:spcBef>
                <a:spcPts val="0"/>
              </a:spcBef>
              <a:spcAft>
                <a:spcPts val="0"/>
              </a:spcAft>
              <a:buNone/>
            </a:pPr>
            <a:endParaRPr sz="1900">
              <a:solidFill>
                <a:schemeClr val="lt1"/>
              </a:solidFill>
              <a:highlight>
                <a:srgbClr val="DB536A"/>
              </a:highlight>
            </a:endParaRPr>
          </a:p>
          <a:p>
            <a:pPr marL="0" lvl="0" indent="0" algn="l" rtl="0">
              <a:spcBef>
                <a:spcPts val="0"/>
              </a:spcBef>
              <a:spcAft>
                <a:spcPts val="0"/>
              </a:spcAft>
              <a:buNone/>
            </a:pPr>
            <a:r>
              <a:rPr lang="en" sz="1800">
                <a:solidFill>
                  <a:srgbClr val="1F1F1F"/>
                </a:solidFill>
                <a:highlight>
                  <a:srgbClr val="FFFFFF"/>
                </a:highlight>
                <a:latin typeface="Roboto"/>
                <a:ea typeface="Roboto"/>
                <a:cs typeface="Roboto"/>
                <a:sym typeface="Roboto"/>
              </a:rPr>
              <a:t>After translating, please </a:t>
            </a:r>
            <a:r>
              <a:rPr lang="en" sz="1800" b="1">
                <a:solidFill>
                  <a:srgbClr val="1F1F1F"/>
                </a:solidFill>
                <a:highlight>
                  <a:srgbClr val="FFFFFF"/>
                </a:highlight>
                <a:latin typeface="Roboto"/>
                <a:ea typeface="Roboto"/>
                <a:cs typeface="Roboto"/>
                <a:sym typeface="Roboto"/>
              </a:rPr>
              <a:t>highlight areas where you are unsure or where multiple interpretations are possible.</a:t>
            </a:r>
            <a:endParaRPr sz="3400" b="1">
              <a:solidFill>
                <a:schemeClr val="lt1"/>
              </a:solidFill>
              <a:highlight>
                <a:srgbClr val="DB536A"/>
              </a:highlight>
            </a:endParaRPr>
          </a:p>
        </p:txBody>
      </p:sp>
      <p:sp>
        <p:nvSpPr>
          <p:cNvPr id="962" name="Google Shape;962;p124"/>
          <p:cNvSpPr txBox="1"/>
          <p:nvPr/>
        </p:nvSpPr>
        <p:spPr>
          <a:xfrm>
            <a:off x="20000" y="1227875"/>
            <a:ext cx="2631900" cy="22029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accurate and professional translation of a legal text into English, ensuring the formal tone of legislative documents is maintained and areas of potential ambiguity are identified.</a:t>
            </a:r>
            <a:endParaRPr sz="1500">
              <a:solidFill>
                <a:schemeClr val="dk1"/>
              </a:solidFill>
            </a:endParaRPr>
          </a:p>
        </p:txBody>
      </p:sp>
      <p:sp>
        <p:nvSpPr>
          <p:cNvPr id="963" name="Google Shape;963;p124"/>
          <p:cNvSpPr txBox="1"/>
          <p:nvPr/>
        </p:nvSpPr>
        <p:spPr>
          <a:xfrm>
            <a:off x="49900" y="3739825"/>
            <a:ext cx="2800800" cy="73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a:t>
            </a:r>
            <a:r>
              <a:rPr lang="en" sz="1500">
                <a:solidFill>
                  <a:schemeClr val="dk1"/>
                </a:solidFill>
              </a:rPr>
              <a:t> to this prompt on GenAI explore.</a:t>
            </a:r>
            <a:endParaRPr sz="1500">
              <a:solidFill>
                <a:schemeClr val="dk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25"/>
          <p:cNvSpPr txBox="1"/>
          <p:nvPr/>
        </p:nvSpPr>
        <p:spPr>
          <a:xfrm>
            <a:off x="0" y="0"/>
            <a:ext cx="9144000" cy="715500"/>
          </a:xfrm>
          <a:prstGeom prst="rect">
            <a:avLst/>
          </a:prstGeom>
          <a:solidFill>
            <a:srgbClr val="DB536A"/>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rPr>
              <a:t>Proposals prompting tips</a:t>
            </a:r>
            <a:endParaRPr sz="3000">
              <a:solidFill>
                <a:schemeClr val="lt1"/>
              </a:solidFill>
            </a:endParaRPr>
          </a:p>
        </p:txBody>
      </p:sp>
      <p:sp>
        <p:nvSpPr>
          <p:cNvPr id="969" name="Google Shape;969;p125"/>
          <p:cNvSpPr txBox="1"/>
          <p:nvPr/>
        </p:nvSpPr>
        <p:spPr>
          <a:xfrm>
            <a:off x="45750" y="753175"/>
            <a:ext cx="5921400" cy="439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50">
                <a:solidFill>
                  <a:schemeClr val="lt1"/>
                </a:solidFill>
                <a:highlight>
                  <a:srgbClr val="D04A02"/>
                </a:highlight>
              </a:rPr>
              <a:t>Prompting for Commercial Proposals:</a:t>
            </a:r>
            <a:endParaRPr sz="1550">
              <a:solidFill>
                <a:schemeClr val="lt1"/>
              </a:solidFill>
              <a:highlight>
                <a:srgbClr val="D04A02"/>
              </a:highlight>
            </a:endParaRPr>
          </a:p>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1.   </a:t>
            </a:r>
            <a:r>
              <a:rPr lang="en" sz="1550" b="1">
                <a:solidFill>
                  <a:schemeClr val="dk1"/>
                </a:solidFill>
              </a:rPr>
              <a:t>Outline the Structure:</a:t>
            </a:r>
            <a:r>
              <a:rPr lang="en" sz="1550">
                <a:solidFill>
                  <a:schemeClr val="dk1"/>
                </a:solidFill>
              </a:rPr>
              <a:t> Clearly define the structure of the proposal (e.g., introduction, scope of work, pricing, timelines) within the prompt.</a:t>
            </a:r>
            <a:endParaRPr sz="15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2.   </a:t>
            </a:r>
            <a:r>
              <a:rPr lang="en" sz="1550" b="1">
                <a:solidFill>
                  <a:schemeClr val="dk1"/>
                </a:solidFill>
              </a:rPr>
              <a:t>Specify Key Points:</a:t>
            </a:r>
            <a:r>
              <a:rPr lang="en" sz="1550">
                <a:solidFill>
                  <a:schemeClr val="dk1"/>
                </a:solidFill>
              </a:rPr>
              <a:t> Highlight important elements that need to be included, such as your USP (Unique Selling Proposition), benefits to the client, and any specific requirements or deliverables.</a:t>
            </a:r>
            <a:endParaRPr sz="15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3.   </a:t>
            </a:r>
            <a:r>
              <a:rPr lang="en" sz="1550" b="1">
                <a:solidFill>
                  <a:schemeClr val="dk1"/>
                </a:solidFill>
              </a:rPr>
              <a:t>Focus on Persuasion:</a:t>
            </a:r>
            <a:r>
              <a:rPr lang="en" sz="1550">
                <a:solidFill>
                  <a:schemeClr val="dk1"/>
                </a:solidFill>
              </a:rPr>
              <a:t> Emphasize the need for persuasive language that conveys the value and benefits of your proposal.</a:t>
            </a:r>
            <a:endParaRPr sz="15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4.   </a:t>
            </a:r>
            <a:r>
              <a:rPr lang="en" sz="1550" b="1">
                <a:solidFill>
                  <a:schemeClr val="dk1"/>
                </a:solidFill>
              </a:rPr>
              <a:t>Incorporate Client Information</a:t>
            </a:r>
            <a:r>
              <a:rPr lang="en" sz="1550">
                <a:solidFill>
                  <a:schemeClr val="dk1"/>
                </a:solidFill>
              </a:rPr>
              <a:t>: Provide relevant information about the potential client so the AI can tailor the proposal effectively.</a:t>
            </a:r>
            <a:endParaRPr sz="15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50">
                <a:solidFill>
                  <a:schemeClr val="dk1"/>
                </a:solidFill>
              </a:rPr>
              <a:t>5.   </a:t>
            </a:r>
            <a:r>
              <a:rPr lang="en" sz="1550" b="1">
                <a:solidFill>
                  <a:schemeClr val="dk1"/>
                </a:solidFill>
              </a:rPr>
              <a:t>Detail-Oriented</a:t>
            </a:r>
            <a:r>
              <a:rPr lang="en" sz="1550">
                <a:solidFill>
                  <a:schemeClr val="dk1"/>
                </a:solidFill>
              </a:rPr>
              <a:t>: Encourage detailed, concise, and professional language to convey competence and reliability.</a:t>
            </a:r>
            <a:endParaRPr sz="1550">
              <a:solidFill>
                <a:schemeClr val="dk1"/>
              </a:solidFill>
            </a:endParaRPr>
          </a:p>
          <a:p>
            <a:pPr marL="0" lvl="0" indent="0" algn="l" rtl="0">
              <a:spcBef>
                <a:spcPts val="0"/>
              </a:spcBef>
              <a:spcAft>
                <a:spcPts val="0"/>
              </a:spcAft>
              <a:buNone/>
            </a:pPr>
            <a:endParaRPr sz="1500">
              <a:solidFill>
                <a:schemeClr val="dk2"/>
              </a:solidFill>
            </a:endParaRPr>
          </a:p>
        </p:txBody>
      </p:sp>
      <p:pic>
        <p:nvPicPr>
          <p:cNvPr id="970" name="Google Shape;970;p125"/>
          <p:cNvPicPr preferRelativeResize="0"/>
          <p:nvPr/>
        </p:nvPicPr>
        <p:blipFill>
          <a:blip r:embed="rId3">
            <a:alphaModFix/>
          </a:blip>
          <a:stretch>
            <a:fillRect/>
          </a:stretch>
        </p:blipFill>
        <p:spPr>
          <a:xfrm>
            <a:off x="6016025" y="753175"/>
            <a:ext cx="3127975" cy="28904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126"/>
          <p:cNvSpPr txBox="1"/>
          <p:nvPr/>
        </p:nvSpPr>
        <p:spPr>
          <a:xfrm>
            <a:off x="-32550" y="0"/>
            <a:ext cx="9176700" cy="10443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Let’s say we need a new text for a proposal template</a:t>
            </a:r>
            <a:endParaRPr sz="2700">
              <a:solidFill>
                <a:schemeClr val="lt1"/>
              </a:solidFill>
            </a:endParaRPr>
          </a:p>
        </p:txBody>
      </p:sp>
      <p:sp>
        <p:nvSpPr>
          <p:cNvPr id="976" name="Google Shape;976;p126"/>
          <p:cNvSpPr txBox="1"/>
          <p:nvPr/>
        </p:nvSpPr>
        <p:spPr>
          <a:xfrm>
            <a:off x="2761200" y="1061700"/>
            <a:ext cx="6383100" cy="408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450">
                <a:solidFill>
                  <a:schemeClr val="dk1"/>
                </a:solidFill>
              </a:rPr>
              <a:t>Please assume the </a:t>
            </a:r>
            <a:r>
              <a:rPr lang="en" sz="1450">
                <a:solidFill>
                  <a:schemeClr val="lt1"/>
                </a:solidFill>
                <a:highlight>
                  <a:srgbClr val="DB536A"/>
                </a:highlight>
              </a:rPr>
              <a:t>role of a manager at a leading consulting firm.</a:t>
            </a:r>
            <a:r>
              <a:rPr lang="en" sz="1450">
                <a:solidFill>
                  <a:schemeClr val="dk1"/>
                </a:solidFill>
              </a:rPr>
              <a:t> </a:t>
            </a:r>
            <a:endParaRPr sz="1450">
              <a:solidFill>
                <a:schemeClr val="dk1"/>
              </a:solidFill>
            </a:endParaRPr>
          </a:p>
          <a:p>
            <a:pPr marL="0" lvl="0" indent="0" algn="l" rtl="0">
              <a:spcBef>
                <a:spcPts val="0"/>
              </a:spcBef>
              <a:spcAft>
                <a:spcPts val="0"/>
              </a:spcAft>
              <a:buNone/>
            </a:pPr>
            <a:r>
              <a:rPr lang="en" sz="1450">
                <a:solidFill>
                  <a:schemeClr val="dk1"/>
                </a:solidFill>
              </a:rPr>
              <a:t>Please create a</a:t>
            </a:r>
            <a:r>
              <a:rPr lang="en" sz="1450">
                <a:solidFill>
                  <a:schemeClr val="lt1"/>
                </a:solidFill>
                <a:highlight>
                  <a:srgbClr val="D04A02"/>
                </a:highlight>
              </a:rPr>
              <a:t> comprehensive commercial proposal template</a:t>
            </a:r>
            <a:r>
              <a:rPr lang="en" sz="1450">
                <a:solidFill>
                  <a:schemeClr val="dk1"/>
                </a:solidFill>
              </a:rPr>
              <a:t>. The proposal should include the </a:t>
            </a:r>
            <a:r>
              <a:rPr lang="en" sz="1450" b="1">
                <a:solidFill>
                  <a:schemeClr val="lt1"/>
                </a:solidFill>
                <a:highlight>
                  <a:srgbClr val="FFB600"/>
                </a:highlight>
              </a:rPr>
              <a:t>following sections:</a:t>
            </a:r>
            <a:endParaRPr sz="1450" b="1">
              <a:solidFill>
                <a:schemeClr val="lt1"/>
              </a:solidFill>
              <a:highlight>
                <a:srgbClr val="FFB600"/>
              </a:highlight>
            </a:endParaRPr>
          </a:p>
          <a:p>
            <a:pPr marL="0" lvl="0" indent="0" algn="l" rtl="0">
              <a:spcBef>
                <a:spcPts val="0"/>
              </a:spcBef>
              <a:spcAft>
                <a:spcPts val="0"/>
              </a:spcAft>
              <a:buNone/>
            </a:pPr>
            <a:r>
              <a:rPr lang="en" sz="1450" b="1">
                <a:solidFill>
                  <a:schemeClr val="dk1"/>
                </a:solidFill>
              </a:rPr>
              <a:t>Introduction:</a:t>
            </a:r>
            <a:r>
              <a:rPr lang="en" sz="1450">
                <a:solidFill>
                  <a:schemeClr val="dk1"/>
                </a:solidFill>
              </a:rPr>
              <a:t> Provide an overview of our company, including our mission, vision, and a brief history.</a:t>
            </a:r>
            <a:endParaRPr sz="1450">
              <a:solidFill>
                <a:schemeClr val="dk1"/>
              </a:solidFill>
            </a:endParaRPr>
          </a:p>
          <a:p>
            <a:pPr marL="0" lvl="0" indent="0" algn="l" rtl="0">
              <a:spcBef>
                <a:spcPts val="0"/>
              </a:spcBef>
              <a:spcAft>
                <a:spcPts val="0"/>
              </a:spcAft>
              <a:buNone/>
            </a:pPr>
            <a:r>
              <a:rPr lang="en" sz="1450" b="1">
                <a:solidFill>
                  <a:schemeClr val="dk1"/>
                </a:solidFill>
              </a:rPr>
              <a:t>Detailed Scope of Work:</a:t>
            </a:r>
            <a:r>
              <a:rPr lang="en" sz="1450">
                <a:solidFill>
                  <a:schemeClr val="dk1"/>
                </a:solidFill>
              </a:rPr>
              <a:t> Clearly outline the specific services and deliverables we will provide to our clients.</a:t>
            </a:r>
            <a:endParaRPr sz="1450">
              <a:solidFill>
                <a:schemeClr val="dk1"/>
              </a:solidFill>
            </a:endParaRPr>
          </a:p>
          <a:p>
            <a:pPr marL="0" lvl="0" indent="0" algn="l" rtl="0">
              <a:spcBef>
                <a:spcPts val="0"/>
              </a:spcBef>
              <a:spcAft>
                <a:spcPts val="0"/>
              </a:spcAft>
              <a:buNone/>
            </a:pPr>
            <a:r>
              <a:rPr lang="en" sz="1450" b="1">
                <a:solidFill>
                  <a:schemeClr val="dk1"/>
                </a:solidFill>
              </a:rPr>
              <a:t>Pricing:</a:t>
            </a:r>
            <a:r>
              <a:rPr lang="en" sz="1450">
                <a:solidFill>
                  <a:schemeClr val="dk1"/>
                </a:solidFill>
              </a:rPr>
              <a:t> Offer a transparent breakdown of the costs associated with our services.</a:t>
            </a:r>
            <a:endParaRPr sz="1450">
              <a:solidFill>
                <a:schemeClr val="dk1"/>
              </a:solidFill>
            </a:endParaRPr>
          </a:p>
          <a:p>
            <a:pPr marL="0" lvl="0" indent="0" algn="l" rtl="0">
              <a:spcBef>
                <a:spcPts val="0"/>
              </a:spcBef>
              <a:spcAft>
                <a:spcPts val="0"/>
              </a:spcAft>
              <a:buNone/>
            </a:pPr>
            <a:r>
              <a:rPr lang="en" sz="1450" b="1">
                <a:solidFill>
                  <a:schemeClr val="dk1"/>
                </a:solidFill>
              </a:rPr>
              <a:t>Estimated Timeline:</a:t>
            </a:r>
            <a:r>
              <a:rPr lang="en" sz="1450">
                <a:solidFill>
                  <a:schemeClr val="dk1"/>
                </a:solidFill>
              </a:rPr>
              <a:t> Present a realistic timeline for project milestones and completion.</a:t>
            </a:r>
            <a:endParaRPr sz="1450">
              <a:solidFill>
                <a:schemeClr val="dk1"/>
              </a:solidFill>
            </a:endParaRPr>
          </a:p>
          <a:p>
            <a:pPr marL="0" lvl="0" indent="0" algn="l" rtl="0">
              <a:spcBef>
                <a:spcPts val="0"/>
              </a:spcBef>
              <a:spcAft>
                <a:spcPts val="0"/>
              </a:spcAft>
              <a:buNone/>
            </a:pPr>
            <a:r>
              <a:rPr lang="en" sz="1450" b="1">
                <a:solidFill>
                  <a:schemeClr val="dk1"/>
                </a:solidFill>
              </a:rPr>
              <a:t>Unique Selling Propositions (USPs):</a:t>
            </a:r>
            <a:r>
              <a:rPr lang="en" sz="1450">
                <a:solidFill>
                  <a:schemeClr val="dk1"/>
                </a:solidFill>
              </a:rPr>
              <a:t> Highlight what sets our company apart from competitors and why the clients should choose us.</a:t>
            </a:r>
            <a:endParaRPr sz="1450">
              <a:solidFill>
                <a:schemeClr val="dk1"/>
              </a:solidFill>
            </a:endParaRPr>
          </a:p>
          <a:p>
            <a:pPr marL="0" lvl="0" indent="0" algn="l" rtl="0">
              <a:spcBef>
                <a:spcPts val="0"/>
              </a:spcBef>
              <a:spcAft>
                <a:spcPts val="0"/>
              </a:spcAft>
              <a:buNone/>
            </a:pPr>
            <a:r>
              <a:rPr lang="en" sz="1450" b="1">
                <a:solidFill>
                  <a:schemeClr val="dk1"/>
                </a:solidFill>
              </a:rPr>
              <a:t>Client Benefits: </a:t>
            </a:r>
            <a:r>
              <a:rPr lang="en" sz="1450">
                <a:solidFill>
                  <a:schemeClr val="dk1"/>
                </a:solidFill>
              </a:rPr>
              <a:t>Detail the tangible and intangible benefits the clients will gain from our expertise and services.</a:t>
            </a:r>
            <a:endParaRPr sz="1450">
              <a:solidFill>
                <a:schemeClr val="dk1"/>
              </a:solidFill>
            </a:endParaRPr>
          </a:p>
          <a:p>
            <a:pPr marL="0" lvl="0" indent="0" algn="l" rtl="0">
              <a:spcBef>
                <a:spcPts val="0"/>
              </a:spcBef>
              <a:spcAft>
                <a:spcPts val="0"/>
              </a:spcAft>
              <a:buClr>
                <a:schemeClr val="dk1"/>
              </a:buClr>
              <a:buSzPts val="1100"/>
              <a:buFont typeface="Arial"/>
              <a:buNone/>
            </a:pPr>
            <a:r>
              <a:rPr lang="en" sz="1450">
                <a:solidFill>
                  <a:schemeClr val="dk1"/>
                </a:solidFill>
              </a:rPr>
              <a:t>The tone should be </a:t>
            </a:r>
            <a:r>
              <a:rPr lang="en" sz="1450">
                <a:solidFill>
                  <a:schemeClr val="lt1"/>
                </a:solidFill>
                <a:highlight>
                  <a:srgbClr val="D04A02"/>
                </a:highlight>
              </a:rPr>
              <a:t>formal, professional, and highly persuasive </a:t>
            </a:r>
            <a:r>
              <a:rPr lang="en" sz="1450">
                <a:solidFill>
                  <a:schemeClr val="dk1"/>
                </a:solidFill>
              </a:rPr>
              <a:t>to effectively communicate our value proposition to clients.</a:t>
            </a:r>
            <a:endParaRPr sz="1450">
              <a:solidFill>
                <a:schemeClr val="dk1"/>
              </a:solidFill>
            </a:endParaRPr>
          </a:p>
          <a:p>
            <a:pPr marL="0" lvl="0" indent="0" algn="l" rtl="0">
              <a:spcBef>
                <a:spcPts val="0"/>
              </a:spcBef>
              <a:spcAft>
                <a:spcPts val="0"/>
              </a:spcAft>
              <a:buClr>
                <a:schemeClr val="dk1"/>
              </a:buClr>
              <a:buSzPts val="1100"/>
              <a:buFont typeface="Arial"/>
              <a:buNone/>
            </a:pPr>
            <a:endParaRPr sz="1700">
              <a:solidFill>
                <a:schemeClr val="dk2"/>
              </a:solidFill>
            </a:endParaRPr>
          </a:p>
          <a:p>
            <a:pPr marL="0" lvl="0" indent="0" algn="l" rtl="0">
              <a:spcBef>
                <a:spcPts val="0"/>
              </a:spcBef>
              <a:spcAft>
                <a:spcPts val="0"/>
              </a:spcAft>
              <a:buNone/>
            </a:pPr>
            <a:endParaRPr sz="1700">
              <a:solidFill>
                <a:schemeClr val="dk2"/>
              </a:solidFill>
            </a:endParaRPr>
          </a:p>
        </p:txBody>
      </p:sp>
      <p:sp>
        <p:nvSpPr>
          <p:cNvPr id="977" name="Google Shape;977;p126"/>
          <p:cNvSpPr txBox="1"/>
          <p:nvPr/>
        </p:nvSpPr>
        <p:spPr>
          <a:xfrm>
            <a:off x="49900" y="1407300"/>
            <a:ext cx="2511900" cy="29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develop a standardized template for crafting business proposals to articulate the value and services of our services to potential clients.</a:t>
            </a:r>
            <a:endParaRPr sz="1500">
              <a:solidFill>
                <a:schemeClr val="dk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p127"/>
          <p:cNvSpPr txBox="1"/>
          <p:nvPr/>
        </p:nvSpPr>
        <p:spPr>
          <a:xfrm>
            <a:off x="-36625" y="0"/>
            <a:ext cx="9078900" cy="10485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rPr>
              <a:t>And while our proposals are mostly in templates, there are still elements that should be written each time from scratch </a:t>
            </a:r>
            <a:endParaRPr sz="2500">
              <a:solidFill>
                <a:schemeClr val="lt1"/>
              </a:solidFill>
            </a:endParaRPr>
          </a:p>
        </p:txBody>
      </p:sp>
      <p:sp>
        <p:nvSpPr>
          <p:cNvPr id="983" name="Google Shape;983;p127"/>
          <p:cNvSpPr txBox="1"/>
          <p:nvPr/>
        </p:nvSpPr>
        <p:spPr>
          <a:xfrm>
            <a:off x="3239650" y="1048500"/>
            <a:ext cx="5761500" cy="351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Please enhance the </a:t>
            </a:r>
            <a:r>
              <a:rPr lang="en" sz="1800">
                <a:solidFill>
                  <a:schemeClr val="lt1"/>
                </a:solidFill>
                <a:highlight>
                  <a:srgbClr val="D04A02"/>
                </a:highlight>
              </a:rPr>
              <a:t>clarity, professionalism, and structure </a:t>
            </a:r>
            <a:r>
              <a:rPr lang="en" sz="1800">
                <a:solidFill>
                  <a:schemeClr val="dk1"/>
                </a:solidFill>
              </a:rPr>
              <a:t>of the following client background text.</a:t>
            </a:r>
            <a:endParaRPr sz="1800">
              <a:solidFill>
                <a:schemeClr val="dk1"/>
              </a:solidFill>
            </a:endParaRPr>
          </a:p>
          <a:p>
            <a:pPr marL="0" lvl="0" indent="0" algn="l" rtl="0">
              <a:spcBef>
                <a:spcPts val="0"/>
              </a:spcBef>
              <a:spcAft>
                <a:spcPts val="0"/>
              </a:spcAft>
              <a:buNone/>
            </a:pPr>
            <a:r>
              <a:rPr lang="en" sz="1800">
                <a:solidFill>
                  <a:schemeClr val="dk1"/>
                </a:solidFill>
              </a:rPr>
              <a:t>Ensure that the</a:t>
            </a:r>
            <a:r>
              <a:rPr lang="en" sz="1800">
                <a:solidFill>
                  <a:schemeClr val="lt1"/>
                </a:solidFill>
                <a:highlight>
                  <a:srgbClr val="DB536A"/>
                </a:highlight>
              </a:rPr>
              <a:t> language flows smoothly, that any grammatical or stylistic errors are corrected,</a:t>
            </a:r>
            <a:r>
              <a:rPr lang="en" sz="1800">
                <a:solidFill>
                  <a:schemeClr val="dk1"/>
                </a:solidFill>
              </a:rPr>
              <a:t> and that the overall presentation is coherent and well-organized. </a:t>
            </a:r>
            <a:endParaRPr sz="1800">
              <a:solidFill>
                <a:schemeClr val="dk1"/>
              </a:solidFill>
            </a:endParaRPr>
          </a:p>
          <a:p>
            <a:pPr marL="0" lvl="0" indent="0" algn="l" rtl="0">
              <a:spcBef>
                <a:spcPts val="0"/>
              </a:spcBef>
              <a:spcAft>
                <a:spcPts val="0"/>
              </a:spcAft>
              <a:buNone/>
            </a:pPr>
            <a:r>
              <a:rPr lang="en" sz="1800">
                <a:solidFill>
                  <a:schemeClr val="dk1"/>
                </a:solidFill>
              </a:rPr>
              <a:t>The </a:t>
            </a:r>
            <a:r>
              <a:rPr lang="en" sz="1800">
                <a:solidFill>
                  <a:schemeClr val="lt1"/>
                </a:solidFill>
                <a:highlight>
                  <a:srgbClr val="EB8C00"/>
                </a:highlight>
              </a:rPr>
              <a:t>aim is to present the client's case in a manner that is both polished and precise,</a:t>
            </a:r>
            <a:r>
              <a:rPr lang="en" sz="1800">
                <a:solidFill>
                  <a:schemeClr val="dk1"/>
                </a:solidFill>
              </a:rPr>
              <a:t> reflecting the high standards of our consultancy services. The language should be formal yet accessible.</a:t>
            </a:r>
            <a:endParaRPr sz="1800">
              <a:solidFill>
                <a:schemeClr val="dk1"/>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984" name="Google Shape;984;p127"/>
          <p:cNvSpPr txBox="1"/>
          <p:nvPr/>
        </p:nvSpPr>
        <p:spPr>
          <a:xfrm>
            <a:off x="50" y="1367425"/>
            <a:ext cx="3100200" cy="13257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we need to improve the text of the client background. </a:t>
            </a:r>
            <a:endParaRPr sz="1500">
              <a:solidFill>
                <a:schemeClr val="dk1"/>
              </a:solidFill>
            </a:endParaRPr>
          </a:p>
        </p:txBody>
      </p:sp>
      <p:sp>
        <p:nvSpPr>
          <p:cNvPr id="985" name="Google Shape;985;p127"/>
          <p:cNvSpPr txBox="1"/>
          <p:nvPr/>
        </p:nvSpPr>
        <p:spPr>
          <a:xfrm>
            <a:off x="69825" y="2982250"/>
            <a:ext cx="3239700" cy="67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 </a:t>
            </a:r>
            <a:r>
              <a:rPr lang="en" sz="1500">
                <a:solidFill>
                  <a:schemeClr val="dk1"/>
                </a:solidFill>
              </a:rPr>
              <a:t>to this prompt on GenAI explore</a:t>
            </a:r>
            <a:endParaRPr sz="1500">
              <a:solidFill>
                <a:schemeClr val="dk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128"/>
          <p:cNvSpPr txBox="1"/>
          <p:nvPr/>
        </p:nvSpPr>
        <p:spPr>
          <a:xfrm>
            <a:off x="323250" y="242150"/>
            <a:ext cx="34116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Legal tips</a:t>
            </a:r>
            <a:endParaRPr sz="1800">
              <a:solidFill>
                <a:schemeClr val="dk2"/>
              </a:solidFill>
            </a:endParaRPr>
          </a:p>
        </p:txBody>
      </p:sp>
      <p:sp>
        <p:nvSpPr>
          <p:cNvPr id="991" name="Google Shape;991;p128"/>
          <p:cNvSpPr txBox="1"/>
          <p:nvPr/>
        </p:nvSpPr>
        <p:spPr>
          <a:xfrm>
            <a:off x="0" y="907075"/>
            <a:ext cx="8978700" cy="4236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chemeClr val="lt1"/>
                </a:solidFill>
                <a:highlight>
                  <a:srgbClr val="D04A02"/>
                </a:highlight>
              </a:rPr>
              <a:t>I</a:t>
            </a:r>
            <a:r>
              <a:rPr lang="en" sz="1300" b="1">
                <a:solidFill>
                  <a:schemeClr val="lt1"/>
                </a:solidFill>
                <a:highlight>
                  <a:srgbClr val="D04A02"/>
                </a:highlight>
              </a:rPr>
              <a:t>ncorporate Legal Language and Phrases:</a:t>
            </a:r>
            <a:endParaRPr sz="1300" b="1">
              <a:solidFill>
                <a:schemeClr val="lt1"/>
              </a:solidFill>
              <a:highlight>
                <a:srgbClr val="D04A02"/>
              </a:highlight>
            </a:endParaRPr>
          </a:p>
          <a:p>
            <a:pPr marL="0" lvl="0" indent="0" algn="l" rtl="0">
              <a:lnSpc>
                <a:spcPct val="115000"/>
              </a:lnSpc>
              <a:spcBef>
                <a:spcPts val="0"/>
              </a:spcBef>
              <a:spcAft>
                <a:spcPts val="0"/>
              </a:spcAft>
              <a:buNone/>
            </a:pPr>
            <a:r>
              <a:rPr lang="en" sz="1300">
                <a:solidFill>
                  <a:schemeClr val="dk1"/>
                </a:solidFill>
              </a:rPr>
              <a:t>   - Use legal jargon and phrases in your prompts to align with the AI's training on legal texts.</a:t>
            </a:r>
            <a:endParaRPr sz="1300">
              <a:solidFill>
                <a:schemeClr val="dk1"/>
              </a:solidFill>
            </a:endParaRPr>
          </a:p>
          <a:p>
            <a:pPr marL="0" lvl="0" indent="0" algn="l" rtl="0">
              <a:lnSpc>
                <a:spcPct val="115000"/>
              </a:lnSpc>
              <a:spcBef>
                <a:spcPts val="0"/>
              </a:spcBef>
              <a:spcAft>
                <a:spcPts val="0"/>
              </a:spcAft>
              <a:buNone/>
            </a:pPr>
            <a:r>
              <a:rPr lang="en" sz="1300">
                <a:solidFill>
                  <a:schemeClr val="dk1"/>
                </a:solidFill>
              </a:rPr>
              <a:t>   - For instance, use terms like "tort," "statute," "precedent," "litigation," etc., to make the prompt more contextually relevant.</a:t>
            </a: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lnSpc>
                <a:spcPct val="115000"/>
              </a:lnSpc>
              <a:spcBef>
                <a:spcPts val="0"/>
              </a:spcBef>
              <a:spcAft>
                <a:spcPts val="0"/>
              </a:spcAft>
              <a:buNone/>
            </a:pPr>
            <a:r>
              <a:rPr lang="en" sz="1300" b="1">
                <a:solidFill>
                  <a:schemeClr val="lt1"/>
                </a:solidFill>
                <a:highlight>
                  <a:srgbClr val="D04A02"/>
                </a:highlight>
              </a:rPr>
              <a:t>Leverage Examples and Analogies:</a:t>
            </a:r>
            <a:endParaRPr sz="1300" b="1">
              <a:solidFill>
                <a:schemeClr val="lt1"/>
              </a:solidFill>
              <a:highlight>
                <a:srgbClr val="D04A02"/>
              </a:highlight>
            </a:endParaRPr>
          </a:p>
          <a:p>
            <a:pPr marL="0" lvl="0" indent="0" algn="l" rtl="0">
              <a:lnSpc>
                <a:spcPct val="115000"/>
              </a:lnSpc>
              <a:spcBef>
                <a:spcPts val="0"/>
              </a:spcBef>
              <a:spcAft>
                <a:spcPts val="0"/>
              </a:spcAft>
              <a:buNone/>
            </a:pPr>
            <a:r>
              <a:rPr lang="en" sz="1300">
                <a:solidFill>
                  <a:schemeClr val="dk1"/>
                </a:solidFill>
              </a:rPr>
              <a:t>   - Provide examples or analogies to illustrate the prompt better, especially for complex legal concepts.</a:t>
            </a:r>
            <a:endParaRPr sz="1300">
              <a:solidFill>
                <a:schemeClr val="dk1"/>
              </a:solidFill>
            </a:endParaRPr>
          </a:p>
          <a:p>
            <a:pPr marL="0" lvl="0" indent="0" algn="l" rtl="0">
              <a:lnSpc>
                <a:spcPct val="115000"/>
              </a:lnSpc>
              <a:spcBef>
                <a:spcPts val="0"/>
              </a:spcBef>
              <a:spcAft>
                <a:spcPts val="0"/>
              </a:spcAft>
              <a:buNone/>
            </a:pPr>
            <a:r>
              <a:rPr lang="en" sz="1300">
                <a:solidFill>
                  <a:schemeClr val="dk1"/>
                </a:solidFill>
              </a:rPr>
              <a:t>   - For instance, "Explain the concept of 'res ipsa loquitur' with an example."</a:t>
            </a: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lnSpc>
                <a:spcPct val="115000"/>
              </a:lnSpc>
              <a:spcBef>
                <a:spcPts val="0"/>
              </a:spcBef>
              <a:spcAft>
                <a:spcPts val="0"/>
              </a:spcAft>
              <a:buNone/>
            </a:pPr>
            <a:r>
              <a:rPr lang="en" sz="1300" b="1">
                <a:solidFill>
                  <a:schemeClr val="lt1"/>
                </a:solidFill>
                <a:highlight>
                  <a:srgbClr val="D04A02"/>
                </a:highlight>
              </a:rPr>
              <a:t>Ask for Multiple Perspectives:</a:t>
            </a:r>
            <a:endParaRPr sz="1300" b="1">
              <a:solidFill>
                <a:schemeClr val="lt1"/>
              </a:solidFill>
              <a:highlight>
                <a:srgbClr val="D04A02"/>
              </a:highlight>
            </a:endParaRPr>
          </a:p>
          <a:p>
            <a:pPr marL="0" lvl="0" indent="0" algn="l" rtl="0">
              <a:lnSpc>
                <a:spcPct val="115000"/>
              </a:lnSpc>
              <a:spcBef>
                <a:spcPts val="0"/>
              </a:spcBef>
              <a:spcAft>
                <a:spcPts val="0"/>
              </a:spcAft>
              <a:buNone/>
            </a:pPr>
            <a:r>
              <a:rPr lang="en" sz="1300">
                <a:solidFill>
                  <a:schemeClr val="dk1"/>
                </a:solidFill>
              </a:rPr>
              <a:t>   - Encourage the AI to provide different viewpoints or interpretations, particularly useful in legal contexts where multiple interpretations are possible.</a:t>
            </a:r>
            <a:endParaRPr sz="1300">
              <a:solidFill>
                <a:schemeClr val="dk1"/>
              </a:solidFill>
            </a:endParaRPr>
          </a:p>
          <a:p>
            <a:pPr marL="0" lvl="0" indent="0" algn="l" rtl="0">
              <a:lnSpc>
                <a:spcPct val="115000"/>
              </a:lnSpc>
              <a:spcBef>
                <a:spcPts val="0"/>
              </a:spcBef>
              <a:spcAft>
                <a:spcPts val="0"/>
              </a:spcAft>
              <a:buNone/>
            </a:pPr>
            <a:r>
              <a:rPr lang="en" sz="1300">
                <a:solidFill>
                  <a:schemeClr val="dk1"/>
                </a:solidFill>
              </a:rPr>
              <a:t>   - For example, "What are the different legal perspectives on intellectual property rights in software development?"</a:t>
            </a:r>
            <a:endParaRPr sz="1300">
              <a:solidFill>
                <a:schemeClr val="dk1"/>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lnSpc>
                <a:spcPct val="115000"/>
              </a:lnSpc>
              <a:spcBef>
                <a:spcPts val="0"/>
              </a:spcBef>
              <a:spcAft>
                <a:spcPts val="0"/>
              </a:spcAft>
              <a:buNone/>
            </a:pPr>
            <a:r>
              <a:rPr lang="en" sz="1300">
                <a:solidFill>
                  <a:schemeClr val="lt1"/>
                </a:solidFill>
                <a:highlight>
                  <a:srgbClr val="D04A02"/>
                </a:highlight>
              </a:rPr>
              <a:t>Use Hypotheticals:</a:t>
            </a:r>
            <a:endParaRPr sz="1300">
              <a:solidFill>
                <a:schemeClr val="lt1"/>
              </a:solidFill>
              <a:highlight>
                <a:srgbClr val="D04A02"/>
              </a:highlight>
            </a:endParaRPr>
          </a:p>
          <a:p>
            <a:pPr marL="0" lvl="0" indent="0" algn="l" rtl="0">
              <a:lnSpc>
                <a:spcPct val="115000"/>
              </a:lnSpc>
              <a:spcBef>
                <a:spcPts val="0"/>
              </a:spcBef>
              <a:spcAft>
                <a:spcPts val="0"/>
              </a:spcAft>
              <a:buNone/>
            </a:pPr>
            <a:r>
              <a:rPr lang="en" sz="1300">
                <a:solidFill>
                  <a:schemeClr val="dk1"/>
                </a:solidFill>
              </a:rPr>
              <a:t>   - Pose hypothetical scenarios to explore various legal outcomes and implications.</a:t>
            </a:r>
            <a:endParaRPr sz="13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rPr>
              <a:t>   - For example, "If a company breaches a non-disclosure agreement, what potential legal actions can the aggrieved party take?"</a:t>
            </a:r>
            <a:endParaRPr sz="1300">
              <a:solidFill>
                <a:schemeClr val="dk1"/>
              </a:solidFill>
            </a:endParaRPr>
          </a:p>
          <a:p>
            <a:pPr marL="0" lvl="0" indent="0" algn="l" rtl="0">
              <a:spcBef>
                <a:spcPts val="0"/>
              </a:spcBef>
              <a:spcAft>
                <a:spcPts val="0"/>
              </a:spcAft>
              <a:buNone/>
            </a:pPr>
            <a:endParaRPr sz="1800">
              <a:solidFill>
                <a:schemeClr val="dk2"/>
              </a:solidFill>
            </a:endParaRPr>
          </a:p>
        </p:txBody>
      </p:sp>
      <p:sp>
        <p:nvSpPr>
          <p:cNvPr id="992" name="Google Shape;992;p128"/>
          <p:cNvSpPr txBox="1"/>
          <p:nvPr/>
        </p:nvSpPr>
        <p:spPr>
          <a:xfrm>
            <a:off x="0" y="29600"/>
            <a:ext cx="89787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rPr>
              <a:t>General tips for legal drafting with OWL… and other GenAI tools</a:t>
            </a:r>
            <a:endParaRPr sz="2500">
              <a:solidFill>
                <a:schemeClr val="lt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129"/>
          <p:cNvSpPr txBox="1"/>
          <p:nvPr/>
        </p:nvSpPr>
        <p:spPr>
          <a:xfrm>
            <a:off x="323250" y="242150"/>
            <a:ext cx="34116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Legal tips</a:t>
            </a:r>
            <a:endParaRPr sz="1800">
              <a:solidFill>
                <a:schemeClr val="dk2"/>
              </a:solidFill>
            </a:endParaRPr>
          </a:p>
        </p:txBody>
      </p:sp>
      <p:sp>
        <p:nvSpPr>
          <p:cNvPr id="998" name="Google Shape;998;p129"/>
          <p:cNvSpPr txBox="1"/>
          <p:nvPr/>
        </p:nvSpPr>
        <p:spPr>
          <a:xfrm>
            <a:off x="165300" y="907075"/>
            <a:ext cx="4958400" cy="16647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2700">
                <a:solidFill>
                  <a:schemeClr val="dk1"/>
                </a:solidFill>
              </a:rPr>
              <a:t>Complicated drafting with AI is </a:t>
            </a:r>
            <a:r>
              <a:rPr lang="en" sz="2700" b="1">
                <a:solidFill>
                  <a:schemeClr val="dk1"/>
                </a:solidFill>
              </a:rPr>
              <a:t>not</a:t>
            </a:r>
            <a:r>
              <a:rPr lang="en" sz="2700">
                <a:solidFill>
                  <a:schemeClr val="dk1"/>
                </a:solidFill>
              </a:rPr>
              <a:t> a one step process</a:t>
            </a:r>
            <a:endParaRPr sz="2700">
              <a:solidFill>
                <a:schemeClr val="dk1"/>
              </a:solidFill>
            </a:endParaRPr>
          </a:p>
        </p:txBody>
      </p:sp>
      <p:sp>
        <p:nvSpPr>
          <p:cNvPr id="999" name="Google Shape;999;p129"/>
          <p:cNvSpPr txBox="1"/>
          <p:nvPr/>
        </p:nvSpPr>
        <p:spPr>
          <a:xfrm>
            <a:off x="165300" y="29600"/>
            <a:ext cx="88134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800">
                <a:solidFill>
                  <a:schemeClr val="lt1"/>
                </a:solidFill>
              </a:rPr>
              <a:t>More tips for legal and other complicated drafting</a:t>
            </a:r>
            <a:endParaRPr sz="2800">
              <a:solidFill>
                <a:schemeClr val="lt1"/>
              </a:solidFill>
            </a:endParaRPr>
          </a:p>
        </p:txBody>
      </p:sp>
      <p:pic>
        <p:nvPicPr>
          <p:cNvPr id="1000" name="Google Shape;1000;p129"/>
          <p:cNvPicPr preferRelativeResize="0"/>
          <p:nvPr/>
        </p:nvPicPr>
        <p:blipFill>
          <a:blip r:embed="rId3">
            <a:alphaModFix/>
          </a:blip>
          <a:stretch>
            <a:fillRect/>
          </a:stretch>
        </p:blipFill>
        <p:spPr>
          <a:xfrm>
            <a:off x="5364800" y="907075"/>
            <a:ext cx="3574026" cy="2153575"/>
          </a:xfrm>
          <a:prstGeom prst="rect">
            <a:avLst/>
          </a:prstGeom>
          <a:noFill/>
          <a:ln>
            <a:noFill/>
          </a:ln>
        </p:spPr>
      </p:pic>
      <p:sp>
        <p:nvSpPr>
          <p:cNvPr id="1001" name="Google Shape;1001;p129"/>
          <p:cNvSpPr txBox="1"/>
          <p:nvPr/>
        </p:nvSpPr>
        <p:spPr>
          <a:xfrm>
            <a:off x="219350" y="3060650"/>
            <a:ext cx="8719500" cy="178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900">
                <a:solidFill>
                  <a:schemeClr val="dk1"/>
                </a:solidFill>
              </a:rPr>
              <a:t>You may start with the </a:t>
            </a:r>
            <a:r>
              <a:rPr lang="en" sz="1900">
                <a:solidFill>
                  <a:schemeClr val="lt1"/>
                </a:solidFill>
                <a:highlight>
                  <a:srgbClr val="D04A02"/>
                </a:highlight>
              </a:rPr>
              <a:t>first simple draft and then work on it further with AI</a:t>
            </a:r>
            <a:endParaRPr sz="1900">
              <a:solidFill>
                <a:schemeClr val="lt1"/>
              </a:solidFill>
              <a:highlight>
                <a:srgbClr val="D04A02"/>
              </a:highlight>
            </a:endParaRPr>
          </a:p>
          <a:p>
            <a:pPr marL="0" lvl="0" indent="0" algn="l" rtl="0">
              <a:spcBef>
                <a:spcPts val="0"/>
              </a:spcBef>
              <a:spcAft>
                <a:spcPts val="0"/>
              </a:spcAft>
              <a:buClr>
                <a:schemeClr val="dk1"/>
              </a:buClr>
              <a:buSzPts val="1100"/>
              <a:buFont typeface="Arial"/>
              <a:buNone/>
            </a:pPr>
            <a:endParaRPr sz="1900">
              <a:solidFill>
                <a:schemeClr val="dk1"/>
              </a:solidFill>
            </a:endParaRPr>
          </a:p>
          <a:p>
            <a:pPr marL="0" lvl="0" indent="0" algn="l" rtl="0">
              <a:spcBef>
                <a:spcPts val="0"/>
              </a:spcBef>
              <a:spcAft>
                <a:spcPts val="0"/>
              </a:spcAft>
              <a:buClr>
                <a:schemeClr val="dk1"/>
              </a:buClr>
              <a:buSzPts val="1100"/>
              <a:buFont typeface="Arial"/>
              <a:buNone/>
            </a:pPr>
            <a:r>
              <a:rPr lang="en" sz="1900">
                <a:solidFill>
                  <a:schemeClr val="dk1"/>
                </a:solidFill>
              </a:rPr>
              <a:t>Or</a:t>
            </a:r>
            <a:endParaRPr sz="1900">
              <a:solidFill>
                <a:schemeClr val="dk1"/>
              </a:solidFill>
            </a:endParaRPr>
          </a:p>
          <a:p>
            <a:pPr marL="0" lvl="0" indent="0" algn="l" rtl="0">
              <a:spcBef>
                <a:spcPts val="0"/>
              </a:spcBef>
              <a:spcAft>
                <a:spcPts val="0"/>
              </a:spcAft>
              <a:buClr>
                <a:schemeClr val="dk1"/>
              </a:buClr>
              <a:buSzPts val="1100"/>
              <a:buFont typeface="Arial"/>
              <a:buNone/>
            </a:pPr>
            <a:endParaRPr sz="1900">
              <a:solidFill>
                <a:schemeClr val="dk1"/>
              </a:solidFill>
            </a:endParaRPr>
          </a:p>
          <a:p>
            <a:pPr marL="0" lvl="0" indent="0" algn="l" rtl="0">
              <a:spcBef>
                <a:spcPts val="0"/>
              </a:spcBef>
              <a:spcAft>
                <a:spcPts val="0"/>
              </a:spcAft>
              <a:buClr>
                <a:schemeClr val="dk1"/>
              </a:buClr>
              <a:buSzPts val="1100"/>
              <a:buFont typeface="Arial"/>
              <a:buNone/>
            </a:pPr>
            <a:r>
              <a:rPr lang="en" sz="1900">
                <a:solidFill>
                  <a:schemeClr val="dk1"/>
                </a:solidFill>
              </a:rPr>
              <a:t>You may start with an </a:t>
            </a:r>
            <a:r>
              <a:rPr lang="en" sz="1900">
                <a:solidFill>
                  <a:schemeClr val="lt1"/>
                </a:solidFill>
                <a:highlight>
                  <a:srgbClr val="D04A02"/>
                </a:highlight>
              </a:rPr>
              <a:t>outline and then proceed to the draft.</a:t>
            </a:r>
            <a:r>
              <a:rPr lang="en" sz="1900">
                <a:solidFill>
                  <a:schemeClr val="dk1"/>
                </a:solidFill>
              </a:rPr>
              <a:t> </a:t>
            </a:r>
            <a:endParaRPr sz="1900">
              <a:solidFill>
                <a:schemeClr val="dk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130"/>
          <p:cNvSpPr txBox="1"/>
          <p:nvPr/>
        </p:nvSpPr>
        <p:spPr>
          <a:xfrm>
            <a:off x="173900" y="1403600"/>
            <a:ext cx="8758500" cy="5193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300" b="1">
                <a:solidFill>
                  <a:schemeClr val="dk1"/>
                </a:solidFill>
              </a:rPr>
              <a:t>Chain-of-density technique -</a:t>
            </a:r>
            <a:r>
              <a:rPr lang="en" sz="2300">
                <a:solidFill>
                  <a:schemeClr val="dk1"/>
                </a:solidFill>
              </a:rPr>
              <a:t> is very useful here </a:t>
            </a:r>
            <a:endParaRPr sz="3000">
              <a:solidFill>
                <a:schemeClr val="dk2"/>
              </a:solidFill>
            </a:endParaRPr>
          </a:p>
        </p:txBody>
      </p:sp>
      <p:sp>
        <p:nvSpPr>
          <p:cNvPr id="1007" name="Google Shape;1007;p130"/>
          <p:cNvSpPr txBox="1"/>
          <p:nvPr/>
        </p:nvSpPr>
        <p:spPr>
          <a:xfrm>
            <a:off x="173900" y="2264300"/>
            <a:ext cx="5445600" cy="2541600"/>
          </a:xfrm>
          <a:prstGeom prst="rect">
            <a:avLst/>
          </a:prstGeom>
          <a:solidFill>
            <a:srgbClr val="EB8C00"/>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a:solidFill>
                  <a:schemeClr val="lt1"/>
                </a:solidFill>
              </a:rPr>
              <a:t>"</a:t>
            </a:r>
            <a:r>
              <a:rPr lang="en" sz="1900" b="1">
                <a:solidFill>
                  <a:schemeClr val="lt1"/>
                </a:solidFill>
              </a:rPr>
              <a:t>Chain-of-density"</a:t>
            </a:r>
            <a:r>
              <a:rPr lang="en" sz="1900">
                <a:solidFill>
                  <a:schemeClr val="lt1"/>
                </a:solidFill>
              </a:rPr>
              <a:t> is a technique used in prompting generative AI models to improve the quality and relevance of their responses. </a:t>
            </a:r>
            <a:r>
              <a:rPr lang="en" sz="1900" b="1">
                <a:solidFill>
                  <a:schemeClr val="lt1"/>
                </a:solidFill>
              </a:rPr>
              <a:t>It works by breaking down complex tasks into simpler, more manageable steps</a:t>
            </a:r>
            <a:r>
              <a:rPr lang="en" sz="1900">
                <a:solidFill>
                  <a:schemeClr val="lt1"/>
                </a:solidFill>
              </a:rPr>
              <a:t>, and then guiding the AI through these steps in a structured manner.</a:t>
            </a:r>
            <a:endParaRPr sz="1900">
              <a:solidFill>
                <a:schemeClr val="lt1"/>
              </a:solidFill>
            </a:endParaRPr>
          </a:p>
          <a:p>
            <a:pPr marL="0" lvl="0" indent="0" algn="l" rtl="0">
              <a:spcBef>
                <a:spcPts val="0"/>
              </a:spcBef>
              <a:spcAft>
                <a:spcPts val="0"/>
              </a:spcAft>
              <a:buNone/>
            </a:pPr>
            <a:endParaRPr sz="1800">
              <a:solidFill>
                <a:schemeClr val="dk2"/>
              </a:solidFill>
            </a:endParaRPr>
          </a:p>
        </p:txBody>
      </p:sp>
      <p:sp>
        <p:nvSpPr>
          <p:cNvPr id="1008" name="Google Shape;1008;p130"/>
          <p:cNvSpPr txBox="1"/>
          <p:nvPr/>
        </p:nvSpPr>
        <p:spPr>
          <a:xfrm>
            <a:off x="173900" y="0"/>
            <a:ext cx="88134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chemeClr val="lt1"/>
                </a:solidFill>
              </a:rPr>
              <a:t>Agreements drafting - other useful tips</a:t>
            </a:r>
            <a:endParaRPr sz="3000">
              <a:solidFill>
                <a:schemeClr val="lt1"/>
              </a:solidFill>
            </a:endParaRPr>
          </a:p>
        </p:txBody>
      </p:sp>
      <p:pic>
        <p:nvPicPr>
          <p:cNvPr id="1009" name="Google Shape;1009;p130"/>
          <p:cNvPicPr preferRelativeResize="0"/>
          <p:nvPr/>
        </p:nvPicPr>
        <p:blipFill>
          <a:blip r:embed="rId3">
            <a:alphaModFix/>
          </a:blip>
          <a:stretch>
            <a:fillRect/>
          </a:stretch>
        </p:blipFill>
        <p:spPr>
          <a:xfrm>
            <a:off x="5808200" y="1922900"/>
            <a:ext cx="3124200" cy="33242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131"/>
          <p:cNvSpPr txBox="1"/>
          <p:nvPr/>
        </p:nvSpPr>
        <p:spPr>
          <a:xfrm>
            <a:off x="0" y="840000"/>
            <a:ext cx="8987400" cy="4395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1.</a:t>
            </a:r>
            <a:r>
              <a:rPr lang="en" sz="1500">
                <a:solidFill>
                  <a:schemeClr val="dk1"/>
                </a:solidFill>
              </a:rPr>
              <a:t> Introduction and Definitions:</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Prompt: "Create the introduction for a services agreement that includes definitions of the terms 'Provider' and 'Client'."</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2. Scope of Services: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Prompt: "Describe the scope of services that the Provider will offer to the Client."</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3. Payment Terms:</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Prompt: "Outline the payment terms, including fees, invoicing, and payment schedules."</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4. Term and Termination:</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Prompt: "Draft a section on the term of the agreement and conditions under which it can be terminated."</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5. Confidentiality:</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a:solidFill>
                  <a:schemeClr val="dk1"/>
                </a:solidFill>
              </a:rPr>
              <a:t>    Prompt: "Create a confidentiality clause to protect both parties' sensitive information."</a:t>
            </a:r>
            <a:endParaRPr sz="1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p:txBody>
      </p:sp>
      <p:sp>
        <p:nvSpPr>
          <p:cNvPr id="1015" name="Google Shape;1015;p131"/>
          <p:cNvSpPr txBox="1"/>
          <p:nvPr/>
        </p:nvSpPr>
        <p:spPr>
          <a:xfrm>
            <a:off x="0" y="0"/>
            <a:ext cx="8987400" cy="8400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chemeClr val="lt1"/>
                </a:solidFill>
              </a:rPr>
              <a:t>Agreements drafting - other useful tips</a:t>
            </a:r>
            <a:endParaRPr sz="3000">
              <a:solidFill>
                <a:schemeClr val="l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132"/>
          <p:cNvSpPr txBox="1"/>
          <p:nvPr/>
        </p:nvSpPr>
        <p:spPr>
          <a:xfrm>
            <a:off x="2442225" y="881400"/>
            <a:ext cx="6508500" cy="426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Please take the role of an </a:t>
            </a:r>
            <a:r>
              <a:rPr lang="en" sz="1700">
                <a:solidFill>
                  <a:schemeClr val="lt1"/>
                </a:solidFill>
                <a:highlight>
                  <a:srgbClr val="DB536A"/>
                </a:highlight>
              </a:rPr>
              <a:t>experienced lawyer</a:t>
            </a:r>
            <a:r>
              <a:rPr lang="en" sz="1700">
                <a:solidFill>
                  <a:schemeClr val="dk1"/>
                </a:solidFill>
              </a:rPr>
              <a:t>.</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You need to prepare a draft of the </a:t>
            </a:r>
            <a:r>
              <a:rPr lang="en" sz="1700">
                <a:solidFill>
                  <a:schemeClr val="lt1"/>
                </a:solidFill>
                <a:highlight>
                  <a:srgbClr val="EB8C00"/>
                </a:highlight>
              </a:rPr>
              <a:t>Outsourcing Services Agreement</a:t>
            </a:r>
            <a:r>
              <a:rPr lang="en" sz="1700">
                <a:solidFill>
                  <a:schemeClr val="dk1"/>
                </a:solidFill>
              </a:rPr>
              <a:t> under Ukrainian law.</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The Agreement parties: "Company A" - a Service Provider; "Company B" - Service Recipient;</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Subject Matter of the Agreement: the Service Provider shall provide the</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Service Recipient with </a:t>
            </a:r>
            <a:r>
              <a:rPr lang="en" sz="1700">
                <a:solidFill>
                  <a:schemeClr val="lt1"/>
                </a:solidFill>
                <a:highlight>
                  <a:srgbClr val="D04A02"/>
                </a:highlight>
              </a:rPr>
              <a:t>IT support services</a:t>
            </a:r>
            <a:r>
              <a:rPr lang="en" sz="1700">
                <a:solidFill>
                  <a:schemeClr val="dk1"/>
                </a:solidFill>
              </a:rPr>
              <a:t>.</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highlight>
                  <a:srgbClr val="EB8C00"/>
                </a:highlight>
              </a:rPr>
              <a:t>Service Fees</a:t>
            </a:r>
            <a:r>
              <a:rPr lang="en" sz="1700">
                <a:solidFill>
                  <a:schemeClr val="dk1"/>
                </a:solidFill>
              </a:rPr>
              <a:t>: fixed fee [amount] UAH monthly.</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Term: the Agreement shall have a term of 12 months and thereafter shall be automatically renewed in each case for a further period of 12 months unless either Party gives a notice to the other at least 1 months prior to the expiration of the original term.</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sz="1800">
              <a:solidFill>
                <a:schemeClr val="dk2"/>
              </a:solidFill>
            </a:endParaRPr>
          </a:p>
        </p:txBody>
      </p:sp>
      <p:sp>
        <p:nvSpPr>
          <p:cNvPr id="1021" name="Google Shape;1021;p132"/>
          <p:cNvSpPr txBox="1"/>
          <p:nvPr/>
        </p:nvSpPr>
        <p:spPr>
          <a:xfrm>
            <a:off x="0" y="0"/>
            <a:ext cx="89508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Agreements drafting - let’s begin</a:t>
            </a:r>
            <a:endParaRPr sz="2700">
              <a:solidFill>
                <a:schemeClr val="lt1"/>
              </a:solidFill>
            </a:endParaRPr>
          </a:p>
        </p:txBody>
      </p:sp>
      <p:sp>
        <p:nvSpPr>
          <p:cNvPr id="1022" name="Google Shape;1022;p132"/>
          <p:cNvSpPr txBox="1"/>
          <p:nvPr/>
        </p:nvSpPr>
        <p:spPr>
          <a:xfrm>
            <a:off x="0" y="1410625"/>
            <a:ext cx="2083200" cy="17610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draft an Outsourcing Services Agreement</a:t>
            </a:r>
            <a:endParaRPr sz="1500">
              <a:solidFill>
                <a:schemeClr val="dk1"/>
              </a:solidFill>
            </a:endParaRPr>
          </a:p>
        </p:txBody>
      </p:sp>
      <p:sp>
        <p:nvSpPr>
          <p:cNvPr id="1023" name="Google Shape;1023;p132"/>
          <p:cNvSpPr txBox="1"/>
          <p:nvPr/>
        </p:nvSpPr>
        <p:spPr>
          <a:xfrm>
            <a:off x="966950" y="2360925"/>
            <a:ext cx="5741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133"/>
          <p:cNvSpPr txBox="1"/>
          <p:nvPr/>
        </p:nvSpPr>
        <p:spPr>
          <a:xfrm>
            <a:off x="2601700" y="881400"/>
            <a:ext cx="6349200" cy="4162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Please take the role of an </a:t>
            </a:r>
            <a:r>
              <a:rPr lang="en" sz="1700">
                <a:solidFill>
                  <a:schemeClr val="lt1"/>
                </a:solidFill>
                <a:highlight>
                  <a:srgbClr val="DB536A"/>
                </a:highlight>
              </a:rPr>
              <a:t>experienced lawyer</a:t>
            </a:r>
            <a:r>
              <a:rPr lang="en" sz="1700">
                <a:solidFill>
                  <a:schemeClr val="dk1"/>
                </a:solidFill>
              </a:rPr>
              <a:t>.</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Please draft a comprehensive Non-Disclosure Agreement (NDA) tailored for a technology company operating under Ukrainian law.</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dk1"/>
                </a:solidFill>
              </a:rPr>
              <a:t>The </a:t>
            </a:r>
            <a:r>
              <a:rPr lang="en" sz="1700">
                <a:solidFill>
                  <a:schemeClr val="lt1"/>
                </a:solidFill>
                <a:highlight>
                  <a:srgbClr val="EB8C00"/>
                </a:highlight>
              </a:rPr>
              <a:t>output</a:t>
            </a:r>
            <a:r>
              <a:rPr lang="en" sz="1700">
                <a:solidFill>
                  <a:schemeClr val="dk1"/>
                </a:solidFill>
              </a:rPr>
              <a:t> should be a </a:t>
            </a:r>
            <a:r>
              <a:rPr lang="en" sz="1700">
                <a:solidFill>
                  <a:schemeClr val="lt1"/>
                </a:solidFill>
                <a:highlight>
                  <a:srgbClr val="DB536A"/>
                </a:highlight>
              </a:rPr>
              <a:t>high-quality, legally sound draft</a:t>
            </a:r>
            <a:r>
              <a:rPr lang="en" sz="1700">
                <a:solidFill>
                  <a:schemeClr val="dk1"/>
                </a:solidFill>
                <a:highlight>
                  <a:srgbClr val="DB536A"/>
                </a:highlight>
              </a:rPr>
              <a:t> </a:t>
            </a:r>
            <a:r>
              <a:rPr lang="en" sz="1700">
                <a:solidFill>
                  <a:schemeClr val="dk1"/>
                </a:solidFill>
              </a:rPr>
              <a:t>of a standard non-disclosure agreement that adheres to the current Ukrainian legal framework and</a:t>
            </a:r>
            <a:r>
              <a:rPr lang="en" sz="1700">
                <a:solidFill>
                  <a:schemeClr val="lt1"/>
                </a:solidFill>
                <a:highlight>
                  <a:srgbClr val="D04A02"/>
                </a:highlight>
              </a:rPr>
              <a:t> best practices in the technology sector.</a:t>
            </a:r>
            <a:r>
              <a:rPr lang="en" sz="1700">
                <a:solidFill>
                  <a:schemeClr val="dk1"/>
                </a:solidFill>
              </a:rPr>
              <a:t> </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700">
                <a:solidFill>
                  <a:schemeClr val="lt1"/>
                </a:solidFill>
                <a:highlight>
                  <a:srgbClr val="EB8C00"/>
                </a:highlight>
              </a:rPr>
              <a:t>Requirement:</a:t>
            </a:r>
            <a:r>
              <a:rPr lang="en" sz="1700">
                <a:solidFill>
                  <a:schemeClr val="dk1"/>
                </a:solidFill>
              </a:rPr>
              <a:t> the document should encompass all </a:t>
            </a:r>
            <a:r>
              <a:rPr lang="en" sz="1700">
                <a:solidFill>
                  <a:schemeClr val="lt1"/>
                </a:solidFill>
                <a:highlight>
                  <a:srgbClr val="DB536A"/>
                </a:highlight>
              </a:rPr>
              <a:t>critical clauses</a:t>
            </a:r>
            <a:r>
              <a:rPr lang="en" sz="1700">
                <a:solidFill>
                  <a:schemeClr val="dk1"/>
                </a:solidFill>
              </a:rPr>
              <a:t>, including but not limited to confidentiality obligations, scope of the confidential information, duration of the agreement, and penalties for breach.</a:t>
            </a: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7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None/>
            </a:pPr>
            <a:endParaRPr sz="1800">
              <a:solidFill>
                <a:schemeClr val="dk2"/>
              </a:solidFill>
            </a:endParaRPr>
          </a:p>
        </p:txBody>
      </p:sp>
      <p:sp>
        <p:nvSpPr>
          <p:cNvPr id="1029" name="Google Shape;1029;p133"/>
          <p:cNvSpPr txBox="1"/>
          <p:nvPr/>
        </p:nvSpPr>
        <p:spPr>
          <a:xfrm>
            <a:off x="0" y="36625"/>
            <a:ext cx="89508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Agreements drafting</a:t>
            </a:r>
            <a:endParaRPr sz="2700">
              <a:solidFill>
                <a:schemeClr val="lt1"/>
              </a:solidFill>
            </a:endParaRPr>
          </a:p>
        </p:txBody>
      </p:sp>
      <p:sp>
        <p:nvSpPr>
          <p:cNvPr id="1030" name="Google Shape;1030;p133"/>
          <p:cNvSpPr txBox="1"/>
          <p:nvPr/>
        </p:nvSpPr>
        <p:spPr>
          <a:xfrm>
            <a:off x="50" y="1178050"/>
            <a:ext cx="2272800" cy="1863900"/>
          </a:xfrm>
          <a:prstGeom prst="rect">
            <a:avLst/>
          </a:prstGeom>
          <a:noFill/>
          <a:ln w="9525" cap="flat" cmpd="sng">
            <a:solidFill>
              <a:srgbClr val="DB536A"/>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to draft a  Non-Disclosure Agreement (NDA) tailored for a technology company.</a:t>
            </a:r>
            <a:endParaRPr sz="1500">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134"/>
          <p:cNvSpPr txBox="1"/>
          <p:nvPr/>
        </p:nvSpPr>
        <p:spPr>
          <a:xfrm>
            <a:off x="0" y="29600"/>
            <a:ext cx="9144000" cy="10515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rPr>
              <a:t>Agreements and other legal documents comparison - some tips</a:t>
            </a:r>
            <a:endParaRPr sz="2500">
              <a:solidFill>
                <a:schemeClr val="lt1"/>
              </a:solidFill>
            </a:endParaRPr>
          </a:p>
        </p:txBody>
      </p:sp>
      <p:sp>
        <p:nvSpPr>
          <p:cNvPr id="1036" name="Google Shape;1036;p134"/>
          <p:cNvSpPr txBox="1"/>
          <p:nvPr/>
        </p:nvSpPr>
        <p:spPr>
          <a:xfrm>
            <a:off x="0" y="1081100"/>
            <a:ext cx="9144000" cy="6498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Any GenAI tool will not understand what you exactly mean if you just ask to compare these agreements. </a:t>
            </a:r>
            <a:endParaRPr sz="1800">
              <a:solidFill>
                <a:schemeClr val="dk1"/>
              </a:solidFill>
            </a:endParaRPr>
          </a:p>
        </p:txBody>
      </p:sp>
      <p:sp>
        <p:nvSpPr>
          <p:cNvPr id="1037" name="Google Shape;1037;p134"/>
          <p:cNvSpPr txBox="1"/>
          <p:nvPr/>
        </p:nvSpPr>
        <p:spPr>
          <a:xfrm>
            <a:off x="0" y="1730900"/>
            <a:ext cx="6644400" cy="34125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474747"/>
              </a:buClr>
              <a:buSzPts val="1400"/>
              <a:buChar char="●"/>
            </a:pPr>
            <a:r>
              <a:rPr lang="en" b="1">
                <a:solidFill>
                  <a:srgbClr val="474747"/>
                </a:solidFill>
                <a:highlight>
                  <a:srgbClr val="FFFFFF"/>
                </a:highlight>
              </a:rPr>
              <a:t>Be Specific</a:t>
            </a:r>
            <a:r>
              <a:rPr lang="en">
                <a:solidFill>
                  <a:srgbClr val="474747"/>
                </a:solidFill>
                <a:highlight>
                  <a:srgbClr val="FFFFFF"/>
                </a:highlight>
              </a:rPr>
              <a:t>: Craft your prompts with precision. Instead of asking a general question, be specific about what you need. For example, "Compare the termination clauses in Agreement A and Agreement B" is more effective than "Compare these agreements."</a:t>
            </a:r>
            <a:endParaRPr>
              <a:solidFill>
                <a:srgbClr val="474747"/>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b="1">
                <a:solidFill>
                  <a:srgbClr val="474747"/>
                </a:solidFill>
                <a:highlight>
                  <a:srgbClr val="FFFFFF"/>
                </a:highlight>
              </a:rPr>
              <a:t>Break Down Tasks</a:t>
            </a:r>
            <a:r>
              <a:rPr lang="en">
                <a:solidFill>
                  <a:srgbClr val="474747"/>
                </a:solidFill>
                <a:highlight>
                  <a:srgbClr val="FFFFFF"/>
                </a:highlight>
              </a:rPr>
              <a:t>: If the documents are lengthy or complex, break down the task into smaller, manageable parts. For example, compare one section at a time.</a:t>
            </a:r>
            <a:endParaRPr>
              <a:solidFill>
                <a:srgbClr val="474747"/>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b="1">
                <a:solidFill>
                  <a:srgbClr val="474747"/>
                </a:solidFill>
                <a:highlight>
                  <a:srgbClr val="FFFFFF"/>
                </a:highlight>
              </a:rPr>
              <a:t>Double-Check Results</a:t>
            </a:r>
            <a:r>
              <a:rPr lang="en">
                <a:solidFill>
                  <a:srgbClr val="474747"/>
                </a:solidFill>
                <a:highlight>
                  <a:srgbClr val="FFFFFF"/>
                </a:highlight>
              </a:rPr>
              <a:t>: Always review the AI-generated comparisons for accuracy. Use your legal expertise to validate the outputs and ensure they meet legal standards.</a:t>
            </a:r>
            <a:endParaRPr>
              <a:solidFill>
                <a:srgbClr val="474747"/>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b="1">
                <a:solidFill>
                  <a:srgbClr val="474747"/>
                </a:solidFill>
                <a:highlight>
                  <a:srgbClr val="FFFFFF"/>
                </a:highlight>
              </a:rPr>
              <a:t>Iterative Refinement</a:t>
            </a:r>
            <a:r>
              <a:rPr lang="en">
                <a:solidFill>
                  <a:srgbClr val="474747"/>
                </a:solidFill>
                <a:highlight>
                  <a:srgbClr val="FFFFFF"/>
                </a:highlight>
              </a:rPr>
              <a:t>: If the initial output is not satisfactory, refine your prompts and re-run the analysis. Iterative refinement can help improve the quality of the results.</a:t>
            </a:r>
            <a:endParaRPr>
              <a:solidFill>
                <a:srgbClr val="474747"/>
              </a:solidFill>
              <a:highlight>
                <a:srgbClr val="FFFFFF"/>
              </a:highlight>
            </a:endParaRPr>
          </a:p>
          <a:p>
            <a:pPr marL="0" lvl="0" indent="0" algn="l" rtl="0">
              <a:lnSpc>
                <a:spcPct val="115000"/>
              </a:lnSpc>
              <a:spcBef>
                <a:spcPts val="0"/>
              </a:spcBef>
              <a:spcAft>
                <a:spcPts val="0"/>
              </a:spcAft>
              <a:buNone/>
            </a:pPr>
            <a:endParaRPr sz="1200">
              <a:solidFill>
                <a:srgbClr val="474747"/>
              </a:solidFill>
              <a:highlight>
                <a:srgbClr val="FFFFFF"/>
              </a:highlight>
            </a:endParaRPr>
          </a:p>
          <a:p>
            <a:pPr marL="0" lvl="0" indent="0" algn="l" rtl="0">
              <a:spcBef>
                <a:spcPts val="0"/>
              </a:spcBef>
              <a:spcAft>
                <a:spcPts val="0"/>
              </a:spcAft>
              <a:buNone/>
            </a:pPr>
            <a:endParaRPr sz="1800">
              <a:solidFill>
                <a:schemeClr val="dk2"/>
              </a:solidFill>
            </a:endParaRPr>
          </a:p>
        </p:txBody>
      </p:sp>
      <p:pic>
        <p:nvPicPr>
          <p:cNvPr id="1038" name="Google Shape;1038;p134"/>
          <p:cNvPicPr preferRelativeResize="0"/>
          <p:nvPr/>
        </p:nvPicPr>
        <p:blipFill>
          <a:blip r:embed="rId3">
            <a:alphaModFix/>
          </a:blip>
          <a:stretch>
            <a:fillRect/>
          </a:stretch>
        </p:blipFill>
        <p:spPr>
          <a:xfrm>
            <a:off x="6603200" y="1931650"/>
            <a:ext cx="2540800" cy="219597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135"/>
          <p:cNvSpPr txBox="1"/>
          <p:nvPr/>
        </p:nvSpPr>
        <p:spPr>
          <a:xfrm>
            <a:off x="0" y="29600"/>
            <a:ext cx="9144000" cy="8682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b="1">
                <a:solidFill>
                  <a:schemeClr val="lt1"/>
                </a:solidFill>
              </a:rPr>
              <a:t>Useful tips for creating outlines (check list, policies etc)</a:t>
            </a:r>
            <a:endParaRPr sz="2500" b="1">
              <a:solidFill>
                <a:schemeClr val="lt1"/>
              </a:solidFill>
            </a:endParaRPr>
          </a:p>
        </p:txBody>
      </p:sp>
      <p:sp>
        <p:nvSpPr>
          <p:cNvPr id="1044" name="Google Shape;1044;p135"/>
          <p:cNvSpPr txBox="1"/>
          <p:nvPr/>
        </p:nvSpPr>
        <p:spPr>
          <a:xfrm>
            <a:off x="0" y="897800"/>
            <a:ext cx="9085500" cy="424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b="1">
                <a:solidFill>
                  <a:srgbClr val="0F0D0B"/>
                </a:solidFill>
                <a:highlight>
                  <a:srgbClr val="FFFFFF"/>
                </a:highlight>
              </a:rPr>
              <a:t>Leverage Templates and Examples</a:t>
            </a:r>
            <a:endParaRPr b="1">
              <a:solidFill>
                <a:srgbClr val="0F0D0B"/>
              </a:solidFill>
              <a:highlight>
                <a:srgbClr val="FFFFFF"/>
              </a:highlight>
            </a:endParaRPr>
          </a:p>
          <a:p>
            <a:pPr marL="457200" lvl="0" indent="-317500" algn="l" rtl="0">
              <a:lnSpc>
                <a:spcPct val="115000"/>
              </a:lnSpc>
              <a:spcBef>
                <a:spcPts val="1500"/>
              </a:spcBef>
              <a:spcAft>
                <a:spcPts val="0"/>
              </a:spcAft>
              <a:buClr>
                <a:srgbClr val="0F0D0B"/>
              </a:buClr>
              <a:buSzPts val="1400"/>
              <a:buChar char="●"/>
            </a:pPr>
            <a:r>
              <a:rPr lang="en">
                <a:solidFill>
                  <a:srgbClr val="0F0D0B"/>
                </a:solidFill>
                <a:highlight>
                  <a:srgbClr val="FFFFFF"/>
                </a:highlight>
              </a:rPr>
              <a:t>Use existing templates or document examples as a reference. This can help in structuring the prompts and ensuring that all necessary sections are included in the outline.</a:t>
            </a:r>
            <a:endParaRPr>
              <a:solidFill>
                <a:srgbClr val="0F0D0B"/>
              </a:solidFill>
              <a:highlight>
                <a:srgbClr val="FFFFFF"/>
              </a:highlight>
            </a:endParaRPr>
          </a:p>
          <a:p>
            <a:pPr marL="0" lvl="0" indent="0" algn="l" rtl="0">
              <a:lnSpc>
                <a:spcPct val="115000"/>
              </a:lnSpc>
              <a:spcBef>
                <a:spcPts val="1500"/>
              </a:spcBef>
              <a:spcAft>
                <a:spcPts val="0"/>
              </a:spcAft>
              <a:buNone/>
            </a:pPr>
            <a:r>
              <a:rPr lang="en" b="1">
                <a:solidFill>
                  <a:srgbClr val="0F0D0B"/>
                </a:solidFill>
                <a:highlight>
                  <a:srgbClr val="FFFFFF"/>
                </a:highlight>
              </a:rPr>
              <a:t>Specify the Level of Detail</a:t>
            </a:r>
            <a:endParaRPr b="1">
              <a:solidFill>
                <a:srgbClr val="0F0D0B"/>
              </a:solidFill>
              <a:highlight>
                <a:srgbClr val="FFFFFF"/>
              </a:highlight>
            </a:endParaRPr>
          </a:p>
          <a:p>
            <a:pPr marL="457200" lvl="0" indent="-317500" algn="l" rtl="0">
              <a:lnSpc>
                <a:spcPct val="142857"/>
              </a:lnSpc>
              <a:spcBef>
                <a:spcPts val="1500"/>
              </a:spcBef>
              <a:spcAft>
                <a:spcPts val="0"/>
              </a:spcAft>
              <a:buClr>
                <a:srgbClr val="0F0D0B"/>
              </a:buClr>
              <a:buSzPts val="1400"/>
              <a:buChar char="●"/>
            </a:pPr>
            <a:r>
              <a:rPr lang="en">
                <a:solidFill>
                  <a:srgbClr val="0F0D0B"/>
                </a:solidFill>
                <a:highlight>
                  <a:srgbClr val="FFFFFF"/>
                </a:highlight>
              </a:rPr>
              <a:t>Clearly indicate how detailed the outline should be. For a high-level overview, the prompt should be broad, but for a detailed procedure, the prompt should ask for step-by-step instructions.</a:t>
            </a:r>
            <a:endParaRPr>
              <a:solidFill>
                <a:srgbClr val="0F0D0B"/>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a:solidFill>
                  <a:srgbClr val="474747"/>
                </a:solidFill>
                <a:highlight>
                  <a:srgbClr val="FFFFFF"/>
                </a:highlight>
              </a:rPr>
              <a:t>Clearly define the scope of the checklist. Specify the beginning and end points to ensure completeness.</a:t>
            </a:r>
            <a:endParaRPr>
              <a:solidFill>
                <a:srgbClr val="474747"/>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a:solidFill>
                  <a:srgbClr val="474747"/>
                </a:solidFill>
                <a:highlight>
                  <a:srgbClr val="FFFFFF"/>
                </a:highlight>
              </a:rPr>
              <a:t>For policies - </a:t>
            </a:r>
            <a:r>
              <a:rPr lang="en" b="1">
                <a:solidFill>
                  <a:srgbClr val="474747"/>
                </a:solidFill>
                <a:highlight>
                  <a:srgbClr val="FFFFFF"/>
                </a:highlight>
              </a:rPr>
              <a:t>Define Objectives and Scope</a:t>
            </a:r>
            <a:r>
              <a:rPr lang="en">
                <a:solidFill>
                  <a:srgbClr val="474747"/>
                </a:solidFill>
                <a:highlight>
                  <a:srgbClr val="FFFFFF"/>
                </a:highlight>
              </a:rPr>
              <a:t>:</a:t>
            </a:r>
            <a:endParaRPr>
              <a:solidFill>
                <a:srgbClr val="474747"/>
              </a:solidFill>
              <a:highlight>
                <a:srgbClr val="FFFFFF"/>
              </a:highlight>
            </a:endParaRPr>
          </a:p>
          <a:p>
            <a:pPr marL="914400" lvl="1" indent="-317500" algn="l" rtl="0">
              <a:lnSpc>
                <a:spcPct val="115000"/>
              </a:lnSpc>
              <a:spcBef>
                <a:spcPts val="0"/>
              </a:spcBef>
              <a:spcAft>
                <a:spcPts val="0"/>
              </a:spcAft>
              <a:buClr>
                <a:srgbClr val="474747"/>
              </a:buClr>
              <a:buSzPts val="1400"/>
              <a:buAutoNum type="alphaLcPeriod"/>
            </a:pPr>
            <a:r>
              <a:rPr lang="en">
                <a:solidFill>
                  <a:srgbClr val="474747"/>
                </a:solidFill>
                <a:highlight>
                  <a:srgbClr val="FFFFFF"/>
                </a:highlight>
              </a:rPr>
              <a:t>Begin with prompts that define the objectives and scope of the policy. For example, "Outline the objectives and scope of a corporate tax policy."</a:t>
            </a:r>
            <a:endParaRPr>
              <a:solidFill>
                <a:srgbClr val="474747"/>
              </a:solidFill>
              <a:highlight>
                <a:srgbClr val="FFFFFF"/>
              </a:highlight>
            </a:endParaRPr>
          </a:p>
          <a:p>
            <a:pPr marL="457200" lvl="0" indent="-317500" algn="l" rtl="0">
              <a:lnSpc>
                <a:spcPct val="115000"/>
              </a:lnSpc>
              <a:spcBef>
                <a:spcPts val="0"/>
              </a:spcBef>
              <a:spcAft>
                <a:spcPts val="0"/>
              </a:spcAft>
              <a:buClr>
                <a:srgbClr val="474747"/>
              </a:buClr>
              <a:buSzPts val="1400"/>
              <a:buChar char="●"/>
            </a:pPr>
            <a:r>
              <a:rPr lang="en" b="1">
                <a:solidFill>
                  <a:srgbClr val="474747"/>
                </a:solidFill>
                <a:highlight>
                  <a:srgbClr val="FFFFFF"/>
                </a:highlight>
              </a:rPr>
              <a:t>Compliance and Legal Requirements</a:t>
            </a:r>
            <a:r>
              <a:rPr lang="en">
                <a:solidFill>
                  <a:srgbClr val="474747"/>
                </a:solidFill>
                <a:highlight>
                  <a:srgbClr val="FFFFFF"/>
                </a:highlight>
              </a:rPr>
              <a:t>:</a:t>
            </a:r>
            <a:endParaRPr>
              <a:solidFill>
                <a:srgbClr val="474747"/>
              </a:solidFill>
              <a:highlight>
                <a:srgbClr val="FFFFFF"/>
              </a:highlight>
            </a:endParaRPr>
          </a:p>
          <a:p>
            <a:pPr marL="914400" lvl="1" indent="-317500" algn="l" rtl="0">
              <a:lnSpc>
                <a:spcPct val="115000"/>
              </a:lnSpc>
              <a:spcBef>
                <a:spcPts val="0"/>
              </a:spcBef>
              <a:spcAft>
                <a:spcPts val="0"/>
              </a:spcAft>
              <a:buClr>
                <a:srgbClr val="474747"/>
              </a:buClr>
              <a:buSzPts val="1400"/>
              <a:buAutoNum type="alphaLcPeriod"/>
            </a:pPr>
            <a:r>
              <a:rPr lang="en">
                <a:solidFill>
                  <a:srgbClr val="474747"/>
                </a:solidFill>
                <a:highlight>
                  <a:srgbClr val="FFFFFF"/>
                </a:highlight>
              </a:rPr>
              <a:t>Ensure prompts include compliance and legal requirements. For example, "List all legal requirements that must be included in a data protection policy."</a:t>
            </a:r>
            <a:endParaRPr>
              <a:solidFill>
                <a:srgbClr val="474747"/>
              </a:solidFill>
              <a:highlight>
                <a:srgbClr val="FFFFFF"/>
              </a:highlight>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136"/>
          <p:cNvSpPr txBox="1"/>
          <p:nvPr/>
        </p:nvSpPr>
        <p:spPr>
          <a:xfrm>
            <a:off x="2571800" y="881400"/>
            <a:ext cx="6378900" cy="4262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Please take the role of an </a:t>
            </a:r>
            <a:r>
              <a:rPr lang="en" sz="2000">
                <a:solidFill>
                  <a:schemeClr val="lt1"/>
                </a:solidFill>
                <a:highlight>
                  <a:srgbClr val="FFB600"/>
                </a:highlight>
              </a:rPr>
              <a:t>experienced tax consultant. </a:t>
            </a:r>
            <a:endParaRPr sz="2000">
              <a:solidFill>
                <a:schemeClr val="lt1"/>
              </a:solidFill>
              <a:highlight>
                <a:srgbClr val="FFB600"/>
              </a:highlight>
            </a:endParaRPr>
          </a:p>
          <a:p>
            <a:pPr marL="0" lvl="0" indent="0" algn="l" rtl="0">
              <a:lnSpc>
                <a:spcPct val="115000"/>
              </a:lnSpc>
              <a:spcBef>
                <a:spcPts val="0"/>
              </a:spcBef>
              <a:spcAft>
                <a:spcPts val="0"/>
              </a:spcAft>
              <a:buClr>
                <a:schemeClr val="dk1"/>
              </a:buClr>
              <a:buSzPts val="1100"/>
              <a:buFont typeface="Arial"/>
              <a:buNone/>
            </a:pPr>
            <a:endParaRPr sz="2000">
              <a:solidFill>
                <a:schemeClr val="lt1"/>
              </a:solidFill>
              <a:highlight>
                <a:srgbClr val="FFB600"/>
              </a:highlight>
            </a:endParaRPr>
          </a:p>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Please outline a </a:t>
            </a:r>
            <a:r>
              <a:rPr lang="en" sz="2000">
                <a:solidFill>
                  <a:schemeClr val="lt1"/>
                </a:solidFill>
                <a:highlight>
                  <a:srgbClr val="D04A02"/>
                </a:highlight>
              </a:rPr>
              <a:t>comprehensive due diligence checklist</a:t>
            </a:r>
            <a:r>
              <a:rPr lang="en" sz="2000">
                <a:solidFill>
                  <a:schemeClr val="dk1"/>
                </a:solidFill>
              </a:rPr>
              <a:t> focused on tax issues for a company operating in the EU and preparing to merge with a competitor (also in the EU). </a:t>
            </a:r>
            <a:endParaRPr sz="2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2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000">
                <a:solidFill>
                  <a:schemeClr val="dk1"/>
                </a:solidFill>
              </a:rPr>
              <a:t>The checklist should cover </a:t>
            </a:r>
            <a:r>
              <a:rPr lang="en" sz="2000">
                <a:solidFill>
                  <a:schemeClr val="lt1"/>
                </a:solidFill>
                <a:highlight>
                  <a:srgbClr val="DB536A"/>
                </a:highlight>
              </a:rPr>
              <a:t>areas such as existing tax liabilities, the status of tax contingencies, the valuation of deferred tax assets and liabilities, and the implications of change in control provisions.</a:t>
            </a:r>
            <a:endParaRPr sz="2000">
              <a:solidFill>
                <a:schemeClr val="lt1"/>
              </a:solidFill>
              <a:highlight>
                <a:srgbClr val="DB536A"/>
              </a:highlight>
            </a:endParaRPr>
          </a:p>
          <a:p>
            <a:pPr marL="0" lvl="0" indent="0" algn="l" rtl="0">
              <a:lnSpc>
                <a:spcPct val="115000"/>
              </a:lnSpc>
              <a:spcBef>
                <a:spcPts val="0"/>
              </a:spcBef>
              <a:spcAft>
                <a:spcPts val="0"/>
              </a:spcAft>
              <a:buClr>
                <a:schemeClr val="dk1"/>
              </a:buClr>
              <a:buSzPts val="1100"/>
              <a:buFont typeface="Arial"/>
              <a:buNone/>
            </a:pPr>
            <a:endParaRPr sz="1800">
              <a:solidFill>
                <a:srgbClr val="404040"/>
              </a:solidFill>
            </a:endParaRPr>
          </a:p>
          <a:p>
            <a:pPr marL="0" lvl="0" indent="0" algn="l" rtl="0">
              <a:lnSpc>
                <a:spcPct val="115000"/>
              </a:lnSpc>
              <a:spcBef>
                <a:spcPts val="1500"/>
              </a:spcBef>
              <a:spcAft>
                <a:spcPts val="1500"/>
              </a:spcAft>
              <a:buNone/>
            </a:pPr>
            <a:endParaRPr sz="950" b="1">
              <a:solidFill>
                <a:srgbClr val="404040"/>
              </a:solidFill>
              <a:latin typeface="Roboto"/>
              <a:ea typeface="Roboto"/>
              <a:cs typeface="Roboto"/>
              <a:sym typeface="Roboto"/>
            </a:endParaRPr>
          </a:p>
        </p:txBody>
      </p:sp>
      <p:sp>
        <p:nvSpPr>
          <p:cNvPr id="1050" name="Google Shape;1050;p136"/>
          <p:cNvSpPr txBox="1"/>
          <p:nvPr/>
        </p:nvSpPr>
        <p:spPr>
          <a:xfrm>
            <a:off x="0" y="0"/>
            <a:ext cx="8950800" cy="881400"/>
          </a:xfrm>
          <a:prstGeom prst="rect">
            <a:avLst/>
          </a:prstGeom>
          <a:solidFill>
            <a:srgbClr val="D04A0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Create outlines </a:t>
            </a:r>
            <a:r>
              <a:rPr lang="en" sz="2700" u="sng">
                <a:solidFill>
                  <a:schemeClr val="hlink"/>
                </a:solidFill>
                <a:hlinkClick r:id="rId3"/>
              </a:rPr>
              <a:t>…</a:t>
            </a:r>
            <a:endParaRPr sz="2700">
              <a:solidFill>
                <a:schemeClr val="lt1"/>
              </a:solidFill>
            </a:endParaRPr>
          </a:p>
        </p:txBody>
      </p:sp>
      <p:sp>
        <p:nvSpPr>
          <p:cNvPr id="1051" name="Google Shape;1051;p136"/>
          <p:cNvSpPr txBox="1"/>
          <p:nvPr/>
        </p:nvSpPr>
        <p:spPr>
          <a:xfrm>
            <a:off x="59850" y="1148150"/>
            <a:ext cx="2322600" cy="225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 </a:t>
            </a:r>
            <a:r>
              <a:rPr lang="en" sz="1500">
                <a:solidFill>
                  <a:schemeClr val="dk1"/>
                </a:solidFill>
              </a:rPr>
              <a:t>the client is preparing for a merger with a competitor in the EU and needs a detailed due diligence checklist specifically for addressing potential tax issues.</a:t>
            </a:r>
            <a:endParaRPr sz="1500">
              <a:solidFill>
                <a:schemeClr val="dk1"/>
              </a:solidFill>
            </a:endParaRPr>
          </a:p>
        </p:txBody>
      </p:sp>
      <p:sp>
        <p:nvSpPr>
          <p:cNvPr id="1052" name="Google Shape;1052;p136"/>
          <p:cNvSpPr txBox="1"/>
          <p:nvPr/>
        </p:nvSpPr>
        <p:spPr>
          <a:xfrm>
            <a:off x="99725" y="3570375"/>
            <a:ext cx="2282700" cy="98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a:t>
            </a:r>
            <a:r>
              <a:rPr lang="en" sz="1500">
                <a:solidFill>
                  <a:schemeClr val="dk1"/>
                </a:solidFill>
              </a:rPr>
              <a:t> to this prompts on GenAI Explore</a:t>
            </a:r>
            <a:endParaRPr sz="1500">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137"/>
          <p:cNvSpPr txBox="1"/>
          <p:nvPr/>
        </p:nvSpPr>
        <p:spPr>
          <a:xfrm>
            <a:off x="0" y="29600"/>
            <a:ext cx="9144000" cy="868200"/>
          </a:xfrm>
          <a:prstGeom prst="rect">
            <a:avLst/>
          </a:prstGeom>
          <a:solidFill>
            <a:srgbClr val="DB5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b="1">
                <a:solidFill>
                  <a:schemeClr val="lt1"/>
                </a:solidFill>
              </a:rPr>
              <a:t>Useful tips for creating tax and legal summarisation </a:t>
            </a:r>
            <a:endParaRPr sz="2500" b="1">
              <a:solidFill>
                <a:schemeClr val="lt1"/>
              </a:solidFill>
            </a:endParaRPr>
          </a:p>
        </p:txBody>
      </p:sp>
      <p:sp>
        <p:nvSpPr>
          <p:cNvPr id="1058" name="Google Shape;1058;p137"/>
          <p:cNvSpPr txBox="1"/>
          <p:nvPr/>
        </p:nvSpPr>
        <p:spPr>
          <a:xfrm>
            <a:off x="0" y="897800"/>
            <a:ext cx="9085500" cy="424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b="1">
                <a:solidFill>
                  <a:srgbClr val="0F0D0B"/>
                </a:solidFill>
                <a:highlight>
                  <a:srgbClr val="FFFFFF"/>
                </a:highlight>
              </a:rPr>
              <a:t>Key Points Extraction:</a:t>
            </a:r>
            <a:endParaRPr sz="1500" b="1">
              <a:solidFill>
                <a:srgbClr val="0F0D0B"/>
              </a:solidFill>
              <a:highlight>
                <a:srgbClr val="FFFFFF"/>
              </a:highlight>
            </a:endParaRPr>
          </a:p>
          <a:p>
            <a:pPr marL="0" lvl="0" indent="0" algn="l" rtl="0">
              <a:lnSpc>
                <a:spcPct val="115000"/>
              </a:lnSpc>
              <a:spcBef>
                <a:spcPts val="0"/>
              </a:spcBef>
              <a:spcAft>
                <a:spcPts val="0"/>
              </a:spcAft>
              <a:buNone/>
            </a:pPr>
            <a:r>
              <a:rPr lang="en" sz="1500">
                <a:solidFill>
                  <a:srgbClr val="0F0D0B"/>
                </a:solidFill>
                <a:highlight>
                  <a:srgbClr val="FFFFFF"/>
                </a:highlight>
              </a:rPr>
              <a:t>Ask the AI to identify and list key points first before generating a full summary. </a:t>
            </a:r>
            <a:endParaRPr sz="1500">
              <a:solidFill>
                <a:srgbClr val="0F0D0B"/>
              </a:solidFill>
              <a:highlight>
                <a:srgbClr val="FFFFFF"/>
              </a:highlight>
            </a:endParaRPr>
          </a:p>
          <a:p>
            <a:pPr marL="0" lvl="0" indent="0" algn="l" rtl="0">
              <a:lnSpc>
                <a:spcPct val="115000"/>
              </a:lnSpc>
              <a:spcBef>
                <a:spcPts val="0"/>
              </a:spcBef>
              <a:spcAft>
                <a:spcPts val="0"/>
              </a:spcAft>
              <a:buNone/>
            </a:pPr>
            <a:r>
              <a:rPr lang="en" sz="1500" b="1">
                <a:solidFill>
                  <a:srgbClr val="0F0D0B"/>
                </a:solidFill>
                <a:highlight>
                  <a:srgbClr val="FFFFFF"/>
                </a:highlight>
              </a:rPr>
              <a:t>Highlight Important Sections:</a:t>
            </a:r>
            <a:endParaRPr sz="1500" b="1">
              <a:solidFill>
                <a:srgbClr val="0F0D0B"/>
              </a:solidFill>
              <a:highlight>
                <a:srgbClr val="FFFFFF"/>
              </a:highlight>
            </a:endParaRPr>
          </a:p>
          <a:p>
            <a:pPr marL="0" lvl="0" indent="0" algn="l" rtl="0">
              <a:lnSpc>
                <a:spcPct val="115000"/>
              </a:lnSpc>
              <a:spcBef>
                <a:spcPts val="0"/>
              </a:spcBef>
              <a:spcAft>
                <a:spcPts val="0"/>
              </a:spcAft>
              <a:buNone/>
            </a:pPr>
            <a:r>
              <a:rPr lang="en" sz="1500">
                <a:solidFill>
                  <a:srgbClr val="0F0D0B"/>
                </a:solidFill>
                <a:highlight>
                  <a:srgbClr val="FFFFFF"/>
                </a:highlight>
              </a:rPr>
              <a:t>Direct the AI to focus on specific sections if the document is lengthy. For example, "Summarize the 'Terms and Conditions' section of this agreement."</a:t>
            </a:r>
            <a:endParaRPr sz="1500">
              <a:solidFill>
                <a:srgbClr val="0F0D0B"/>
              </a:solidFill>
              <a:highlight>
                <a:srgbClr val="FFFFFF"/>
              </a:highlight>
            </a:endParaRPr>
          </a:p>
          <a:p>
            <a:pPr marL="0" lvl="0" indent="0" algn="l" rtl="0">
              <a:lnSpc>
                <a:spcPct val="115000"/>
              </a:lnSpc>
              <a:spcBef>
                <a:spcPts val="0"/>
              </a:spcBef>
              <a:spcAft>
                <a:spcPts val="0"/>
              </a:spcAft>
              <a:buNone/>
            </a:pPr>
            <a:r>
              <a:rPr lang="en" sz="1500" b="1">
                <a:solidFill>
                  <a:srgbClr val="0F0D0B"/>
                </a:solidFill>
                <a:highlight>
                  <a:srgbClr val="FFFFFF"/>
                </a:highlight>
              </a:rPr>
              <a:t>Use Examples:</a:t>
            </a:r>
            <a:endParaRPr sz="1500" b="1">
              <a:solidFill>
                <a:srgbClr val="0F0D0B"/>
              </a:solidFill>
              <a:highlight>
                <a:srgbClr val="FFFFFF"/>
              </a:highlight>
            </a:endParaRPr>
          </a:p>
          <a:p>
            <a:pPr marL="0" lvl="0" indent="0" algn="l" rtl="0">
              <a:lnSpc>
                <a:spcPct val="115000"/>
              </a:lnSpc>
              <a:spcBef>
                <a:spcPts val="0"/>
              </a:spcBef>
              <a:spcAft>
                <a:spcPts val="0"/>
              </a:spcAft>
              <a:buNone/>
            </a:pPr>
            <a:r>
              <a:rPr lang="en" sz="1500">
                <a:solidFill>
                  <a:srgbClr val="0F0D0B"/>
                </a:solidFill>
                <a:highlight>
                  <a:srgbClr val="FFFFFF"/>
                </a:highlight>
              </a:rPr>
              <a:t>Provide examples of good summaries to guide the AI. This can help calibrate the AI's output to your expectations.</a:t>
            </a:r>
            <a:endParaRPr sz="1500">
              <a:solidFill>
                <a:srgbClr val="0F0D0B"/>
              </a:solidFill>
              <a:highlight>
                <a:srgbClr val="FFFFFF"/>
              </a:highlight>
            </a:endParaRPr>
          </a:p>
          <a:p>
            <a:pPr marL="0" lvl="0" indent="0" algn="l" rtl="0">
              <a:lnSpc>
                <a:spcPct val="115000"/>
              </a:lnSpc>
              <a:spcBef>
                <a:spcPts val="0"/>
              </a:spcBef>
              <a:spcAft>
                <a:spcPts val="0"/>
              </a:spcAft>
              <a:buNone/>
            </a:pPr>
            <a:r>
              <a:rPr lang="en" sz="1500" b="1">
                <a:solidFill>
                  <a:srgbClr val="0F0D0B"/>
                </a:solidFill>
                <a:highlight>
                  <a:srgbClr val="FFFFFF"/>
                </a:highlight>
              </a:rPr>
              <a:t>Iterative Approach:</a:t>
            </a:r>
            <a:endParaRPr sz="1500" b="1">
              <a:solidFill>
                <a:srgbClr val="0F0D0B"/>
              </a:solidFill>
              <a:highlight>
                <a:srgbClr val="FFFFFF"/>
              </a:highlight>
            </a:endParaRPr>
          </a:p>
          <a:p>
            <a:pPr marL="0" lvl="0" indent="0" algn="l" rtl="0">
              <a:lnSpc>
                <a:spcPct val="115000"/>
              </a:lnSpc>
              <a:spcBef>
                <a:spcPts val="0"/>
              </a:spcBef>
              <a:spcAft>
                <a:spcPts val="0"/>
              </a:spcAft>
              <a:buNone/>
            </a:pPr>
            <a:r>
              <a:rPr lang="en" sz="1500">
                <a:solidFill>
                  <a:srgbClr val="0F0D0B"/>
                </a:solidFill>
                <a:highlight>
                  <a:srgbClr val="FFFFFF"/>
                </a:highlight>
              </a:rPr>
              <a:t>Use iterative prompting to refine the summary. Start with a broad summary and then ask for more details on specific aspects, if necessary.</a:t>
            </a:r>
            <a:endParaRPr sz="1500">
              <a:solidFill>
                <a:srgbClr val="0F0D0B"/>
              </a:solidFill>
              <a:highlight>
                <a:srgbClr val="FFFFFF"/>
              </a:highlight>
            </a:endParaRPr>
          </a:p>
          <a:p>
            <a:pPr marL="0" lvl="0" indent="0" algn="l" rtl="0">
              <a:lnSpc>
                <a:spcPct val="115000"/>
              </a:lnSpc>
              <a:spcBef>
                <a:spcPts val="0"/>
              </a:spcBef>
              <a:spcAft>
                <a:spcPts val="0"/>
              </a:spcAft>
              <a:buNone/>
            </a:pPr>
            <a:r>
              <a:rPr lang="en" sz="1500" b="1">
                <a:solidFill>
                  <a:srgbClr val="0F0D0B"/>
                </a:solidFill>
                <a:highlight>
                  <a:srgbClr val="FFFFFF"/>
                </a:highlight>
              </a:rPr>
              <a:t>Contextual Prompts:</a:t>
            </a:r>
            <a:endParaRPr sz="1500" b="1">
              <a:solidFill>
                <a:srgbClr val="0F0D0B"/>
              </a:solidFill>
              <a:highlight>
                <a:srgbClr val="FFFFFF"/>
              </a:highlight>
            </a:endParaRPr>
          </a:p>
          <a:p>
            <a:pPr marL="0" lvl="0" indent="0" algn="l" rtl="0">
              <a:lnSpc>
                <a:spcPct val="115000"/>
              </a:lnSpc>
              <a:spcBef>
                <a:spcPts val="0"/>
              </a:spcBef>
              <a:spcAft>
                <a:spcPts val="0"/>
              </a:spcAft>
              <a:buNone/>
            </a:pPr>
            <a:r>
              <a:rPr lang="en" sz="1500">
                <a:solidFill>
                  <a:srgbClr val="0F0D0B"/>
                </a:solidFill>
                <a:highlight>
                  <a:srgbClr val="FFFFFF"/>
                </a:highlight>
              </a:rPr>
              <a:t>Provide context within your prompts. For example, "Summarize this legislative act focusing on how it impacts small businesses."</a:t>
            </a:r>
            <a:endParaRPr sz="1500">
              <a:solidFill>
                <a:srgbClr val="0F0D0B"/>
              </a:solidFill>
              <a:highlight>
                <a:srgbClr val="FFFFFF"/>
              </a:highlight>
            </a:endParaRPr>
          </a:p>
          <a:p>
            <a:pPr marL="0" lvl="0" indent="0" algn="l" rtl="0">
              <a:lnSpc>
                <a:spcPct val="115000"/>
              </a:lnSpc>
              <a:spcBef>
                <a:spcPts val="0"/>
              </a:spcBef>
              <a:spcAft>
                <a:spcPts val="0"/>
              </a:spcAft>
              <a:buNone/>
            </a:pPr>
            <a:r>
              <a:rPr lang="en" sz="1500" b="1">
                <a:solidFill>
                  <a:srgbClr val="0F0D0B"/>
                </a:solidFill>
                <a:highlight>
                  <a:srgbClr val="FFFFFF"/>
                </a:highlight>
              </a:rPr>
              <a:t>Specify Length</a:t>
            </a:r>
            <a:endParaRPr sz="1900">
              <a:solidFill>
                <a:schemeClr val="dk2"/>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sp>
        <p:nvSpPr>
          <p:cNvPr id="1063" name="Google Shape;1063;p138"/>
          <p:cNvSpPr txBox="1"/>
          <p:nvPr/>
        </p:nvSpPr>
        <p:spPr>
          <a:xfrm>
            <a:off x="717300" y="905825"/>
            <a:ext cx="39096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064" name="Google Shape;1064;p138"/>
          <p:cNvSpPr txBox="1"/>
          <p:nvPr/>
        </p:nvSpPr>
        <p:spPr>
          <a:xfrm>
            <a:off x="2791100" y="905825"/>
            <a:ext cx="6352800" cy="4065000"/>
          </a:xfrm>
          <a:prstGeom prst="rect">
            <a:avLst/>
          </a:prstGeom>
          <a:noFill/>
          <a:ln w="9525" cap="flat" cmpd="sng">
            <a:solidFill>
              <a:srgbClr val="47474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a:solidFill>
                  <a:schemeClr val="dk1"/>
                </a:solidFill>
                <a:highlight>
                  <a:srgbClr val="FFFFFF"/>
                </a:highlight>
              </a:rPr>
              <a:t>Please provide a </a:t>
            </a:r>
            <a:r>
              <a:rPr lang="en" sz="1900">
                <a:solidFill>
                  <a:schemeClr val="lt1"/>
                </a:solidFill>
                <a:highlight>
                  <a:schemeClr val="dk2"/>
                </a:highlight>
              </a:rPr>
              <a:t>comprehensive and detailed</a:t>
            </a:r>
            <a:r>
              <a:rPr lang="en" sz="1900">
                <a:solidFill>
                  <a:schemeClr val="dk1"/>
                </a:solidFill>
                <a:highlight>
                  <a:srgbClr val="FFFFFF"/>
                </a:highlight>
              </a:rPr>
              <a:t> summary of the attached document. </a:t>
            </a:r>
            <a:endParaRPr sz="19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highlight>
                  <a:srgbClr val="FFFFFF"/>
                </a:highlight>
              </a:rPr>
              <a:t>Highlight the </a:t>
            </a:r>
            <a:r>
              <a:rPr lang="en" sz="1900">
                <a:solidFill>
                  <a:schemeClr val="lt1"/>
                </a:solidFill>
                <a:highlight>
                  <a:srgbClr val="E1490B"/>
                </a:highlight>
              </a:rPr>
              <a:t>key themes, main arguments, and conclusions. </a:t>
            </a:r>
            <a:r>
              <a:rPr lang="en" sz="1900">
                <a:solidFill>
                  <a:schemeClr val="dk1"/>
                </a:solidFill>
                <a:highlight>
                  <a:srgbClr val="FFFFFF"/>
                </a:highlight>
              </a:rPr>
              <a:t>Include relevant data, statistics, and any notable quotes or examples present in the document. Discuss the implications or potential impact of the information presented. </a:t>
            </a:r>
            <a:endParaRPr sz="19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900">
                <a:solidFill>
                  <a:schemeClr val="dk1"/>
                </a:solidFill>
                <a:highlight>
                  <a:srgbClr val="FFFFFF"/>
                </a:highlight>
              </a:rPr>
              <a:t>Ensure that the </a:t>
            </a:r>
            <a:r>
              <a:rPr lang="en" sz="1900">
                <a:solidFill>
                  <a:schemeClr val="lt1"/>
                </a:solidFill>
                <a:highlight>
                  <a:schemeClr val="dk2"/>
                </a:highlight>
              </a:rPr>
              <a:t>summary is structured</a:t>
            </a:r>
            <a:r>
              <a:rPr lang="en" sz="1900">
                <a:solidFill>
                  <a:schemeClr val="dk1"/>
                </a:solidFill>
                <a:highlight>
                  <a:srgbClr val="FFFFFF"/>
                </a:highlight>
              </a:rPr>
              <a:t> with clear headings for each section and that it captures the essence of the document while still providing an in-depth overview of its content.</a:t>
            </a:r>
            <a:endParaRPr sz="1900">
              <a:solidFill>
                <a:schemeClr val="dk2"/>
              </a:solidFill>
            </a:endParaRPr>
          </a:p>
        </p:txBody>
      </p:sp>
      <p:sp>
        <p:nvSpPr>
          <p:cNvPr id="1065" name="Google Shape;1065;p138"/>
          <p:cNvSpPr txBox="1"/>
          <p:nvPr/>
        </p:nvSpPr>
        <p:spPr>
          <a:xfrm>
            <a:off x="0" y="0"/>
            <a:ext cx="9144000" cy="705300"/>
          </a:xfrm>
          <a:prstGeom prst="rect">
            <a:avLst/>
          </a:prstGeom>
          <a:solidFill>
            <a:srgbClr val="E14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700">
                <a:solidFill>
                  <a:schemeClr val="lt1"/>
                </a:solidFill>
              </a:rPr>
              <a:t>Mastering Summarization </a:t>
            </a:r>
            <a:r>
              <a:rPr lang="en" sz="2700" u="sng">
                <a:solidFill>
                  <a:schemeClr val="hlink"/>
                </a:solidFill>
                <a:hlinkClick r:id="rId3"/>
              </a:rPr>
              <a:t>…</a:t>
            </a:r>
            <a:endParaRPr sz="2700">
              <a:solidFill>
                <a:schemeClr val="lt1"/>
              </a:solidFill>
            </a:endParaRPr>
          </a:p>
        </p:txBody>
      </p:sp>
      <p:sp>
        <p:nvSpPr>
          <p:cNvPr id="1066" name="Google Shape;1066;p138"/>
          <p:cNvSpPr txBox="1"/>
          <p:nvPr/>
        </p:nvSpPr>
        <p:spPr>
          <a:xfrm>
            <a:off x="-75" y="1088325"/>
            <a:ext cx="2661600" cy="1483500"/>
          </a:xfrm>
          <a:prstGeom prst="rect">
            <a:avLst/>
          </a:prstGeom>
          <a:noFill/>
          <a:ln w="9525" cap="flat" cmpd="sng">
            <a:solidFill>
              <a:srgbClr val="D04A0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Our situation:</a:t>
            </a:r>
            <a:r>
              <a:rPr lang="en" sz="1500">
                <a:solidFill>
                  <a:schemeClr val="dk1"/>
                </a:solidFill>
              </a:rPr>
              <a:t> we need a detailed and well-structure summary of a document. </a:t>
            </a:r>
            <a:endParaRPr sz="1500">
              <a:solidFill>
                <a:schemeClr val="dk1"/>
              </a:solidFill>
            </a:endParaRPr>
          </a:p>
        </p:txBody>
      </p:sp>
      <p:sp>
        <p:nvSpPr>
          <p:cNvPr id="1067" name="Google Shape;1067;p138"/>
          <p:cNvSpPr txBox="1"/>
          <p:nvPr/>
        </p:nvSpPr>
        <p:spPr>
          <a:xfrm>
            <a:off x="0" y="3261350"/>
            <a:ext cx="2661600" cy="12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a:t>
            </a:r>
            <a:r>
              <a:rPr lang="en" sz="1500" u="sng">
                <a:solidFill>
                  <a:schemeClr val="hlink"/>
                </a:solidFill>
                <a:hlinkClick r:id="rId3"/>
              </a:rPr>
              <a:t>link</a:t>
            </a:r>
            <a:r>
              <a:rPr lang="en" sz="1500">
                <a:solidFill>
                  <a:schemeClr val="dk1"/>
                </a:solidFill>
              </a:rPr>
              <a:t> to this prompt at GenAI explore. </a:t>
            </a:r>
            <a:endParaRPr sz="1500">
              <a:solidFill>
                <a:schemeClr val="dk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139"/>
          <p:cNvSpPr txBox="1"/>
          <p:nvPr/>
        </p:nvSpPr>
        <p:spPr>
          <a:xfrm>
            <a:off x="717300" y="905825"/>
            <a:ext cx="3909600" cy="4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073" name="Google Shape;1073;p139"/>
          <p:cNvSpPr txBox="1"/>
          <p:nvPr/>
        </p:nvSpPr>
        <p:spPr>
          <a:xfrm>
            <a:off x="2472125" y="1403475"/>
            <a:ext cx="6672000" cy="2858400"/>
          </a:xfrm>
          <a:prstGeom prst="rect">
            <a:avLst/>
          </a:prstGeom>
          <a:noFill/>
          <a:ln w="9525" cap="flat" cmpd="sng">
            <a:solidFill>
              <a:srgbClr val="47474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300">
                <a:solidFill>
                  <a:srgbClr val="1F1F1F"/>
                </a:solidFill>
                <a:highlight>
                  <a:srgbClr val="FFFFFF"/>
                </a:highlight>
              </a:rPr>
              <a:t>Please take the role of a </a:t>
            </a:r>
            <a:r>
              <a:rPr lang="en" sz="2300">
                <a:solidFill>
                  <a:schemeClr val="lt1"/>
                </a:solidFill>
                <a:highlight>
                  <a:srgbClr val="EB8C00"/>
                </a:highlight>
              </a:rPr>
              <a:t>CEO’s personal assistant.</a:t>
            </a:r>
            <a:endParaRPr sz="2300">
              <a:solidFill>
                <a:schemeClr val="lt1"/>
              </a:solidFill>
              <a:highlight>
                <a:srgbClr val="EB8C00"/>
              </a:highlight>
            </a:endParaRPr>
          </a:p>
          <a:p>
            <a:pPr marL="0" lvl="0" indent="0" algn="l" rtl="0">
              <a:lnSpc>
                <a:spcPct val="115000"/>
              </a:lnSpc>
              <a:spcBef>
                <a:spcPts val="0"/>
              </a:spcBef>
              <a:spcAft>
                <a:spcPts val="0"/>
              </a:spcAft>
              <a:buClr>
                <a:schemeClr val="dk1"/>
              </a:buClr>
              <a:buSzPts val="1100"/>
              <a:buFont typeface="Arial"/>
              <a:buNone/>
            </a:pPr>
            <a:endParaRPr sz="2300">
              <a:solidFill>
                <a:srgbClr val="1F1F1F"/>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2300">
                <a:solidFill>
                  <a:srgbClr val="1F1F1F"/>
                </a:solidFill>
                <a:highlight>
                  <a:srgbClr val="FFFFFF"/>
                </a:highlight>
              </a:rPr>
              <a:t>Please provide a </a:t>
            </a:r>
            <a:r>
              <a:rPr lang="en" sz="2300" b="1">
                <a:solidFill>
                  <a:srgbClr val="1F1F1F"/>
                </a:solidFill>
                <a:highlight>
                  <a:srgbClr val="FFFFFF"/>
                </a:highlight>
              </a:rPr>
              <a:t>very short summary </a:t>
            </a:r>
            <a:r>
              <a:rPr lang="en" sz="2300">
                <a:solidFill>
                  <a:srgbClr val="1F1F1F"/>
                </a:solidFill>
                <a:highlight>
                  <a:srgbClr val="FFFFFF"/>
                </a:highlight>
              </a:rPr>
              <a:t>of the text below and </a:t>
            </a:r>
            <a:r>
              <a:rPr lang="en" sz="2300">
                <a:solidFill>
                  <a:schemeClr val="lt1"/>
                </a:solidFill>
                <a:highlight>
                  <a:srgbClr val="DB536A"/>
                </a:highlight>
              </a:rPr>
              <a:t>only with the most important matters.</a:t>
            </a:r>
            <a:r>
              <a:rPr lang="en" sz="2300">
                <a:solidFill>
                  <a:srgbClr val="1F1F1F"/>
                </a:solidFill>
                <a:highlight>
                  <a:srgbClr val="FFFFFF"/>
                </a:highlight>
              </a:rPr>
              <a:t> </a:t>
            </a:r>
            <a:endParaRPr sz="2300">
              <a:solidFill>
                <a:schemeClr val="dk2"/>
              </a:solidFill>
            </a:endParaRPr>
          </a:p>
        </p:txBody>
      </p:sp>
      <p:sp>
        <p:nvSpPr>
          <p:cNvPr id="1074" name="Google Shape;1074;p139"/>
          <p:cNvSpPr txBox="1"/>
          <p:nvPr/>
        </p:nvSpPr>
        <p:spPr>
          <a:xfrm>
            <a:off x="0" y="107350"/>
            <a:ext cx="9144000" cy="941100"/>
          </a:xfrm>
          <a:prstGeom prst="rect">
            <a:avLst/>
          </a:prstGeom>
          <a:solidFill>
            <a:srgbClr val="E1490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rPr>
              <a:t>Or Summarization can look like this:</a:t>
            </a:r>
            <a:endParaRPr sz="3000" b="1">
              <a:solidFill>
                <a:schemeClr val="lt1"/>
              </a:solidFill>
            </a:endParaRPr>
          </a:p>
        </p:txBody>
      </p:sp>
      <p:sp>
        <p:nvSpPr>
          <p:cNvPr id="1075" name="Google Shape;1075;p139"/>
          <p:cNvSpPr txBox="1"/>
          <p:nvPr/>
        </p:nvSpPr>
        <p:spPr>
          <a:xfrm>
            <a:off x="0" y="1546875"/>
            <a:ext cx="2183100" cy="2392200"/>
          </a:xfrm>
          <a:prstGeom prst="rect">
            <a:avLst/>
          </a:prstGeom>
          <a:noFill/>
          <a:ln w="9525" cap="flat" cmpd="sng">
            <a:solidFill>
              <a:srgbClr val="474747"/>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500" b="1">
                <a:solidFill>
                  <a:schemeClr val="dk1"/>
                </a:solidFill>
              </a:rPr>
              <a:t>Our situation:</a:t>
            </a:r>
            <a:r>
              <a:rPr lang="en" sz="1500">
                <a:solidFill>
                  <a:schemeClr val="dk1"/>
                </a:solidFill>
              </a:rPr>
              <a:t> we need a very short summary of a document / text. </a:t>
            </a:r>
            <a:endParaRPr sz="1500">
              <a:solidFill>
                <a:schemeClr val="dk1"/>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40"/>
          <p:cNvSpPr txBox="1"/>
          <p:nvPr/>
        </p:nvSpPr>
        <p:spPr>
          <a:xfrm>
            <a:off x="126225" y="905800"/>
            <a:ext cx="6066300" cy="871200"/>
          </a:xfrm>
          <a:prstGeom prst="rect">
            <a:avLst/>
          </a:prstGeom>
          <a:solidFill>
            <a:srgbClr val="EB8C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150">
                <a:solidFill>
                  <a:schemeClr val="lt1"/>
                </a:solidFill>
              </a:rPr>
              <a:t>Thank you!</a:t>
            </a:r>
            <a:r>
              <a:rPr lang="en" sz="2350">
                <a:solidFill>
                  <a:srgbClr val="44403C"/>
                </a:solidFill>
                <a:highlight>
                  <a:srgbClr val="FFFFFF"/>
                </a:highlight>
              </a:rPr>
              <a:t> </a:t>
            </a:r>
            <a:endParaRPr sz="3100">
              <a:solidFill>
                <a:schemeClr val="dk2"/>
              </a:solidFill>
            </a:endParaRPr>
          </a:p>
        </p:txBody>
      </p:sp>
      <p:sp>
        <p:nvSpPr>
          <p:cNvPr id="1081" name="Google Shape;1081;p140"/>
          <p:cNvSpPr txBox="1"/>
          <p:nvPr/>
        </p:nvSpPr>
        <p:spPr>
          <a:xfrm>
            <a:off x="7374825" y="2253925"/>
            <a:ext cx="860700" cy="80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pic>
        <p:nvPicPr>
          <p:cNvPr id="1082" name="Google Shape;1082;p140"/>
          <p:cNvPicPr preferRelativeResize="0"/>
          <p:nvPr/>
        </p:nvPicPr>
        <p:blipFill>
          <a:blip r:embed="rId3">
            <a:alphaModFix/>
          </a:blip>
          <a:stretch>
            <a:fillRect/>
          </a:stretch>
        </p:blipFill>
        <p:spPr>
          <a:xfrm>
            <a:off x="6192525" y="73225"/>
            <a:ext cx="2728350" cy="28120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8449</Words>
  <Application>Microsoft Macintosh PowerPoint</Application>
  <PresentationFormat>On-screen Show (16:9)</PresentationFormat>
  <Paragraphs>629</Paragraphs>
  <Slides>78</Slides>
  <Notes>78</Notes>
  <HiddenSlides>3</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78</vt:i4>
      </vt:variant>
    </vt:vector>
  </HeadingPairs>
  <TitlesOfParts>
    <vt:vector size="84" baseType="lpstr">
      <vt:lpstr>Arial</vt:lpstr>
      <vt:lpstr>Helvetica Neue</vt:lpstr>
      <vt:lpstr>Roboto</vt:lpstr>
      <vt:lpstr>Georgia</vt:lpstr>
      <vt:lpstr>Simple Light</vt:lpstr>
      <vt:lpstr>PwC</vt:lpstr>
      <vt:lpstr>PowerPoint Presentation</vt:lpstr>
      <vt:lpstr>PowerPoint Presentation</vt:lpstr>
      <vt:lpstr>PowerPoint Presentation</vt:lpstr>
      <vt:lpstr>PowerPoint Presentation</vt:lpstr>
      <vt:lpstr>PowerPoint Presentation</vt:lpstr>
      <vt:lpstr>PowerPoint Presentation</vt:lpstr>
      <vt:lpstr>One Work Library – functions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Eryk Klopotowski</cp:lastModifiedBy>
  <cp:revision>1</cp:revision>
  <dcterms:modified xsi:type="dcterms:W3CDTF">2025-08-12T12:48:46Z</dcterms:modified>
</cp:coreProperties>
</file>